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4"/>
  </p:sldMasterIdLst>
  <p:notesMasterIdLst>
    <p:notesMasterId r:id="rId48"/>
  </p:notesMasterIdLst>
  <p:handoutMasterIdLst>
    <p:handoutMasterId r:id="rId49"/>
  </p:handoutMasterIdLst>
  <p:sldIdLst>
    <p:sldId id="260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02" r:id="rId40"/>
    <p:sldId id="298" r:id="rId41"/>
    <p:sldId id="299" r:id="rId42"/>
    <p:sldId id="300" r:id="rId43"/>
    <p:sldId id="303" r:id="rId44"/>
    <p:sldId id="305" r:id="rId45"/>
    <p:sldId id="301" r:id="rId46"/>
    <p:sldId id="259" r:id="rId47"/>
  </p:sldIdLst>
  <p:sldSz cx="9144000" cy="5143500" type="screen16x9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DE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FFEBCD"/>
    <a:srgbClr val="FF9900"/>
    <a:srgbClr val="0043C8"/>
    <a:srgbClr val="003CB4"/>
    <a:srgbClr val="001B50"/>
    <a:srgbClr val="00246C"/>
    <a:srgbClr val="001746"/>
    <a:srgbClr val="4FB4FF"/>
    <a:srgbClr val="3366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3" autoAdjust="0"/>
    <p:restoredTop sz="94601" autoAdjust="0"/>
  </p:normalViewPr>
  <p:slideViewPr>
    <p:cSldViewPr snapToGrid="0" showGuides="1">
      <p:cViewPr>
        <p:scale>
          <a:sx n="106" d="100"/>
          <a:sy n="106" d="100"/>
        </p:scale>
        <p:origin x="-1044" y="-672"/>
      </p:cViewPr>
      <p:guideLst>
        <p:guide orient="horz" pos="1620"/>
        <p:guide orient="horz" pos="1040"/>
        <p:guide orient="horz" pos="2266"/>
        <p:guide pos="2873"/>
      </p:guideLst>
    </p:cSldViewPr>
  </p:slideViewPr>
  <p:outlineViewPr>
    <p:cViewPr>
      <p:scale>
        <a:sx n="33" d="100"/>
        <a:sy n="33" d="100"/>
      </p:scale>
      <p:origin x="0" y="38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1290" y="282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988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380159"/>
            <a:ext cx="5140325" cy="4150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6" tIns="45295" rIns="92206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9613"/>
            <a:ext cx="6149975" cy="3459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347184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3971926" y="0"/>
            <a:ext cx="3038475" cy="461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1" y="0"/>
            <a:ext cx="3038475" cy="461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9613"/>
            <a:ext cx="6149975" cy="3459162"/>
          </a:xfrm>
          <a:ln cap="flat"/>
        </p:spPr>
      </p:sp>
      <p:sp>
        <p:nvSpPr>
          <p:cNvPr id="27955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0213" y="709613"/>
            <a:ext cx="6149975" cy="3459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1" y="4380159"/>
            <a:ext cx="5140325" cy="41502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7" tIns="46589" rIns="93177" bIns="465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0213" y="709613"/>
            <a:ext cx="6149975" cy="3459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1" y="4380159"/>
            <a:ext cx="5140325" cy="41502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77" tIns="46589" rIns="93177" bIns="4658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3971926" y="0"/>
            <a:ext cx="3038475" cy="461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1" y="0"/>
            <a:ext cx="3038475" cy="461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9613"/>
            <a:ext cx="6149975" cy="3459162"/>
          </a:xfrm>
          <a:ln cap="flat"/>
        </p:spPr>
      </p:sp>
      <p:sp>
        <p:nvSpPr>
          <p:cNvPr id="27955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3971926" y="0"/>
            <a:ext cx="3038475" cy="461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1" y="0"/>
            <a:ext cx="3038475" cy="461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9613"/>
            <a:ext cx="6149975" cy="3459162"/>
          </a:xfrm>
          <a:ln cap="flat"/>
        </p:spPr>
      </p:sp>
      <p:sp>
        <p:nvSpPr>
          <p:cNvPr id="27955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3971926" y="0"/>
            <a:ext cx="3038475" cy="461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1" y="0"/>
            <a:ext cx="3038475" cy="461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3971926" y="0"/>
            <a:ext cx="3038475" cy="461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1" y="0"/>
            <a:ext cx="3038475" cy="461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9613"/>
            <a:ext cx="6149975" cy="3459162"/>
          </a:xfrm>
          <a:ln cap="flat"/>
        </p:spPr>
      </p:sp>
      <p:sp>
        <p:nvSpPr>
          <p:cNvPr id="2150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673338" y="4539343"/>
            <a:ext cx="1470661" cy="604156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484174" y="1976010"/>
            <a:ext cx="7935000" cy="100274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  <p:sp>
        <p:nvSpPr>
          <p:cNvPr id="102404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84337" y="3036661"/>
            <a:ext cx="7945470" cy="95415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ebdings" pitchFamily="18" charset="2"/>
              <a:buNone/>
              <a:defRPr sz="20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</a:t>
            </a:r>
            <a:r>
              <a:rPr lang="de-DE" noProof="0" dirty="0" smtClean="0"/>
              <a:t>Master</a:t>
            </a:r>
            <a:r>
              <a:rPr lang="en-US" dirty="0" smtClean="0"/>
              <a:t> </a:t>
            </a:r>
            <a:r>
              <a:rPr lang="de-DE" noProof="0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11" name="Rectangle 38"/>
          <p:cNvSpPr>
            <a:spLocks noChangeArrowheads="1"/>
          </p:cNvSpPr>
          <p:nvPr userDrawn="1"/>
        </p:nvSpPr>
        <p:spPr bwMode="auto">
          <a:xfrm>
            <a:off x="7276920" y="4844919"/>
            <a:ext cx="396418" cy="186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700" b="0" smtClean="0">
                <a:solidFill>
                  <a:schemeClr val="bg1">
                    <a:lumMod val="85000"/>
                  </a:schemeClr>
                </a:solidFill>
                <a:effectLst/>
              </a:rPr>
              <a:pPr algn="r">
                <a:lnSpc>
                  <a:spcPct val="90000"/>
                </a:lnSpc>
              </a:pPr>
              <a:t>‹Nr.›</a:t>
            </a:fld>
            <a:endParaRPr lang="en-US" sz="300" b="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494970" y="1423180"/>
            <a:ext cx="2146965" cy="413108"/>
          </a:xfrm>
          <a:prstGeom prst="rect">
            <a:avLst/>
          </a:prstGeom>
        </p:spPr>
      </p:pic>
      <p:sp>
        <p:nvSpPr>
          <p:cNvPr id="12" name="Rectangle 48"/>
          <p:cNvSpPr>
            <a:spLocks noChangeArrowheads="1"/>
          </p:cNvSpPr>
          <p:nvPr userDrawn="1"/>
        </p:nvSpPr>
        <p:spPr bwMode="auto">
          <a:xfrm>
            <a:off x="1625935" y="4873531"/>
            <a:ext cx="57163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 dirty="0">
                <a:solidFill>
                  <a:schemeClr val="bg1">
                    <a:lumMod val="85000"/>
                  </a:schemeClr>
                </a:solidFill>
                <a:effectLst/>
              </a:rPr>
              <a:t>Confidential and proprietary information of Ingram Micro Inc. — Do not distribute or duplicate without Ingram Micro's express written permission.</a:t>
            </a:r>
            <a:endParaRPr lang="en-US" sz="7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07"/>
            <a:ext cx="5111750" cy="351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4262"/>
            <a:ext cx="5486400" cy="30861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dirty="0" smtClean="0"/>
              <a:t>Click </a:t>
            </a:r>
            <a:r>
              <a:rPr lang="de-DE" noProof="0" dirty="0" err="1" smtClean="0"/>
              <a:t>icon</a:t>
            </a:r>
            <a:r>
              <a:rPr lang="de-DE" noProof="0" dirty="0" smtClean="0"/>
              <a:t>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5336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0"/>
            <a:ext cx="9144001" cy="5148072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noProof="0" dirty="0" smtClean="0">
              <a:ln>
                <a:noFill/>
              </a:ln>
              <a:solidFill>
                <a:srgbClr val="FDE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673338" y="4539343"/>
            <a:ext cx="1470661" cy="604156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484174" y="1976010"/>
            <a:ext cx="7935000" cy="100274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  <p:sp>
        <p:nvSpPr>
          <p:cNvPr id="102404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84337" y="3036661"/>
            <a:ext cx="7945470" cy="95415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ebdings" pitchFamily="18" charset="2"/>
              <a:buNone/>
              <a:defRPr sz="20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 style</a:t>
            </a:r>
            <a:endParaRPr lang="de-DE" noProof="0" dirty="0"/>
          </a:p>
        </p:txBody>
      </p:sp>
      <p:sp>
        <p:nvSpPr>
          <p:cNvPr id="13" name="Rectangle 38"/>
          <p:cNvSpPr>
            <a:spLocks noChangeArrowheads="1"/>
          </p:cNvSpPr>
          <p:nvPr userDrawn="1"/>
        </p:nvSpPr>
        <p:spPr bwMode="auto">
          <a:xfrm>
            <a:off x="7276920" y="4844919"/>
            <a:ext cx="396418" cy="186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700" b="0" smtClean="0">
                <a:solidFill>
                  <a:schemeClr val="bg1">
                    <a:lumMod val="85000"/>
                  </a:schemeClr>
                </a:solidFill>
                <a:effectLst/>
              </a:rPr>
              <a:pPr algn="r">
                <a:lnSpc>
                  <a:spcPct val="90000"/>
                </a:lnSpc>
              </a:pPr>
              <a:t>‹Nr.›</a:t>
            </a:fld>
            <a:endParaRPr lang="en-US" sz="300" b="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0" y="1423180"/>
            <a:ext cx="2146965" cy="413108"/>
          </a:xfrm>
          <a:prstGeom prst="rect">
            <a:avLst/>
          </a:prstGeom>
        </p:spPr>
      </p:pic>
      <p:sp>
        <p:nvSpPr>
          <p:cNvPr id="10" name="Rectangle 48"/>
          <p:cNvSpPr>
            <a:spLocks noChangeArrowheads="1"/>
          </p:cNvSpPr>
          <p:nvPr userDrawn="1"/>
        </p:nvSpPr>
        <p:spPr bwMode="auto">
          <a:xfrm>
            <a:off x="1625935" y="4873531"/>
            <a:ext cx="57163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 dirty="0">
                <a:solidFill>
                  <a:schemeClr val="bg1">
                    <a:lumMod val="85000"/>
                  </a:schemeClr>
                </a:solidFill>
                <a:effectLst/>
              </a:rPr>
              <a:t>Confidential and proprietary information of Ingram Micro Inc. — Do not distribute or duplicate without Ingram Micro's express written permission.</a:t>
            </a:r>
            <a:endParaRPr lang="en-US" sz="7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2135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673338" y="4539343"/>
            <a:ext cx="1470661" cy="604156"/>
          </a:xfrm>
          <a:prstGeom prst="rect">
            <a:avLst/>
          </a:prstGeom>
        </p:spPr>
      </p:pic>
      <p:sp>
        <p:nvSpPr>
          <p:cNvPr id="102403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494807" y="1976010"/>
            <a:ext cx="7935000" cy="100274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  <p:sp>
        <p:nvSpPr>
          <p:cNvPr id="102404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94970" y="3036661"/>
            <a:ext cx="7945470" cy="95415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Font typeface="Webdings" pitchFamily="18" charset="2"/>
              <a:buNone/>
              <a:defRPr sz="2000" b="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 style</a:t>
            </a:r>
            <a:endParaRPr lang="de-DE" noProof="0" dirty="0"/>
          </a:p>
        </p:txBody>
      </p:sp>
      <p:sp>
        <p:nvSpPr>
          <p:cNvPr id="9" name="Rectangle 38"/>
          <p:cNvSpPr>
            <a:spLocks noChangeArrowheads="1"/>
          </p:cNvSpPr>
          <p:nvPr userDrawn="1"/>
        </p:nvSpPr>
        <p:spPr bwMode="auto">
          <a:xfrm>
            <a:off x="7276920" y="4844919"/>
            <a:ext cx="396418" cy="186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700" b="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‹Nr.›</a:t>
            </a:fld>
            <a:endParaRPr lang="en-US" sz="3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0" y="1423180"/>
            <a:ext cx="2146965" cy="413108"/>
          </a:xfrm>
          <a:prstGeom prst="rect">
            <a:avLst/>
          </a:prstGeom>
        </p:spPr>
      </p:pic>
      <p:sp>
        <p:nvSpPr>
          <p:cNvPr id="11" name="Rectangle 48"/>
          <p:cNvSpPr>
            <a:spLocks noChangeArrowheads="1"/>
          </p:cNvSpPr>
          <p:nvPr userDrawn="1"/>
        </p:nvSpPr>
        <p:spPr bwMode="auto">
          <a:xfrm>
            <a:off x="1625935" y="4873531"/>
            <a:ext cx="57163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 dirty="0">
                <a:solidFill>
                  <a:schemeClr val="tx1"/>
                </a:solidFill>
                <a:effectLst/>
              </a:rPr>
              <a:t>Confidential and proprietary information of Ingram Micro Inc. — Do not distribute or duplicate without Ingram Micro's express written permission.</a:t>
            </a:r>
            <a:endParaRPr lang="en-US" sz="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4814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673338" y="4539343"/>
            <a:ext cx="1470661" cy="604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2884715" y="2119622"/>
            <a:ext cx="3419690" cy="657999"/>
          </a:xfrm>
          <a:prstGeom prst="rect">
            <a:avLst/>
          </a:prstGeom>
        </p:spPr>
      </p:pic>
      <p:sp>
        <p:nvSpPr>
          <p:cNvPr id="8" name="Rectangle 38"/>
          <p:cNvSpPr>
            <a:spLocks noChangeArrowheads="1"/>
          </p:cNvSpPr>
          <p:nvPr userDrawn="1"/>
        </p:nvSpPr>
        <p:spPr bwMode="auto">
          <a:xfrm>
            <a:off x="7276920" y="4844919"/>
            <a:ext cx="396418" cy="186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700" b="0" smtClean="0">
                <a:solidFill>
                  <a:schemeClr val="bg1">
                    <a:lumMod val="85000"/>
                  </a:schemeClr>
                </a:solidFill>
                <a:effectLst/>
              </a:rPr>
              <a:pPr algn="r">
                <a:lnSpc>
                  <a:spcPct val="90000"/>
                </a:lnSpc>
              </a:pPr>
              <a:t>‹Nr.›</a:t>
            </a:fld>
            <a:endParaRPr lang="en-US" sz="300" b="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11" name="Rectangle 48"/>
          <p:cNvSpPr>
            <a:spLocks noChangeArrowheads="1"/>
          </p:cNvSpPr>
          <p:nvPr userDrawn="1"/>
        </p:nvSpPr>
        <p:spPr bwMode="auto">
          <a:xfrm>
            <a:off x="1625935" y="4873531"/>
            <a:ext cx="57163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 dirty="0">
                <a:solidFill>
                  <a:schemeClr val="bg1">
                    <a:lumMod val="85000"/>
                  </a:schemeClr>
                </a:solidFill>
                <a:effectLst/>
              </a:rPr>
              <a:t>Confidential and proprietary information of Ingram Micro Inc. — Do not distribute or duplicate without Ingram Micro's express written permission.</a:t>
            </a:r>
            <a:endParaRPr lang="en-US" sz="7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4" y="932877"/>
            <a:ext cx="8314660" cy="359557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465" y="1041991"/>
            <a:ext cx="4015749" cy="3701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041991"/>
            <a:ext cx="4125247" cy="37014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ChangeArrowheads="1"/>
          </p:cNvSpPr>
          <p:nvPr/>
        </p:nvSpPr>
        <p:spPr bwMode="auto">
          <a:xfrm>
            <a:off x="7760184" y="4917211"/>
            <a:ext cx="1279525" cy="235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800" dirty="0">
                <a:solidFill>
                  <a:schemeClr val="bg1"/>
                </a:solidFill>
                <a:effectLst/>
              </a:rPr>
              <a:t>000000_</a:t>
            </a:r>
            <a:fld id="{E09AFB25-17DC-439F-801D-B961B62C3190}" type="slidenum">
              <a:rPr lang="en-US" sz="1000">
                <a:solidFill>
                  <a:schemeClr val="bg1"/>
                </a:solidFill>
                <a:effectLst/>
              </a:rPr>
              <a:pPr algn="r">
                <a:lnSpc>
                  <a:spcPct val="90000"/>
                </a:lnSpc>
              </a:pPr>
              <a:t>‹Nr.›</a:t>
            </a:fld>
            <a:endParaRPr lang="en-US" sz="8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7673338" y="4539343"/>
            <a:ext cx="1470661" cy="60415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611481" y="-182"/>
            <a:ext cx="5325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00" b="0" dirty="0" smtClean="0">
                <a:solidFill>
                  <a:schemeClr val="bg1"/>
                </a:solidFill>
                <a:effectLst/>
              </a:rPr>
              <a:t>1405002</a:t>
            </a:r>
            <a:endParaRPr lang="en-US" sz="7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16" name="Rectangle 48"/>
          <p:cNvSpPr>
            <a:spLocks noChangeArrowheads="1"/>
          </p:cNvSpPr>
          <p:nvPr userDrawn="1"/>
        </p:nvSpPr>
        <p:spPr bwMode="auto">
          <a:xfrm>
            <a:off x="1625935" y="4873531"/>
            <a:ext cx="571630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700" b="0" dirty="0">
                <a:solidFill>
                  <a:schemeClr val="tx1"/>
                </a:solidFill>
                <a:effectLst/>
              </a:rPr>
              <a:t>Confidential and proprietary information of Ingram Micro Inc. — Do not distribute or duplicate without Ingram Micro's express written permission.</a:t>
            </a:r>
            <a:endParaRPr lang="en-US" sz="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Rectangle 38"/>
          <p:cNvSpPr>
            <a:spLocks noChangeArrowheads="1"/>
          </p:cNvSpPr>
          <p:nvPr userDrawn="1"/>
        </p:nvSpPr>
        <p:spPr bwMode="auto">
          <a:xfrm>
            <a:off x="7276920" y="4834033"/>
            <a:ext cx="396418" cy="1867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b">
            <a:spAutoFit/>
          </a:bodyPr>
          <a:lstStyle/>
          <a:p>
            <a:pPr algn="r">
              <a:lnSpc>
                <a:spcPct val="90000"/>
              </a:lnSpc>
            </a:pPr>
            <a:fld id="{4FE6C599-8330-4662-B709-8FF78A0CA4E6}" type="slidenum">
              <a:rPr lang="en-US" sz="700" b="0" smtClean="0">
                <a:solidFill>
                  <a:schemeClr val="tx1"/>
                </a:solidFill>
                <a:effectLst/>
              </a:rPr>
              <a:pPr algn="r">
                <a:lnSpc>
                  <a:spcPct val="90000"/>
                </a:lnSpc>
              </a:pPr>
              <a:t>‹Nr.›</a:t>
            </a:fld>
            <a:endParaRPr lang="en-US" sz="3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013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2019" y="921991"/>
            <a:ext cx="8299841" cy="369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styles</a:t>
            </a:r>
            <a:endParaRPr lang="de-DE" noProof="0" dirty="0" smtClean="0"/>
          </a:p>
          <a:p>
            <a:pPr lvl="1"/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2"/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3"/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lvl="4"/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</p:txBody>
      </p:sp>
      <p:grpSp>
        <p:nvGrpSpPr>
          <p:cNvPr id="50" name="Group 146"/>
          <p:cNvGrpSpPr>
            <a:grpSpLocks/>
          </p:cNvGrpSpPr>
          <p:nvPr userDrawn="1"/>
        </p:nvGrpSpPr>
        <p:grpSpPr bwMode="auto">
          <a:xfrm>
            <a:off x="0" y="3152"/>
            <a:ext cx="5762" cy="0"/>
            <a:chOff x="0" y="4203"/>
            <a:chExt cx="5762" cy="0"/>
          </a:xfrm>
        </p:grpSpPr>
        <p:sp>
          <p:nvSpPr>
            <p:cNvPr id="51" name="Line 140"/>
            <p:cNvSpPr>
              <a:spLocks noChangeShapeType="1"/>
            </p:cNvSpPr>
            <p:nvPr userDrawn="1"/>
          </p:nvSpPr>
          <p:spPr bwMode="ltGray">
            <a:xfrm flipH="1">
              <a:off x="0" y="4203"/>
              <a:ext cx="5038" cy="0"/>
            </a:xfrm>
            <a:prstGeom prst="line">
              <a:avLst/>
            </a:prstGeom>
            <a:noFill/>
            <a:ln w="31750">
              <a:solidFill>
                <a:srgbClr val="C8C8C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41"/>
            <p:cNvSpPr>
              <a:spLocks noChangeShapeType="1"/>
            </p:cNvSpPr>
            <p:nvPr userDrawn="1"/>
          </p:nvSpPr>
          <p:spPr bwMode="ltGray">
            <a:xfrm flipH="1">
              <a:off x="5618" y="4203"/>
              <a:ext cx="144" cy="0"/>
            </a:xfrm>
            <a:prstGeom prst="line">
              <a:avLst/>
            </a:prstGeom>
            <a:noFill/>
            <a:ln w="31750">
              <a:solidFill>
                <a:srgbClr val="C8C8C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" name="Title Placeholder 65"/>
          <p:cNvSpPr>
            <a:spLocks noGrp="1"/>
          </p:cNvSpPr>
          <p:nvPr>
            <p:ph type="title"/>
          </p:nvPr>
        </p:nvSpPr>
        <p:spPr>
          <a:xfrm>
            <a:off x="240888" y="86907"/>
            <a:ext cx="8299841" cy="7819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  <a:endParaRPr lang="de-DE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8" y="4787085"/>
            <a:ext cx="1183446" cy="227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76" r:id="rId3"/>
    <p:sldLayoutId id="2147483665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87471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2pPr>
      <a:lvl3pPr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3pPr>
      <a:lvl4pPr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4pPr>
      <a:lvl5pPr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5pPr>
      <a:lvl6pPr marL="457200"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6pPr>
      <a:lvl7pPr marL="914400"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7pPr>
      <a:lvl8pPr marL="1371600"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8pPr>
      <a:lvl9pPr marL="1828800" algn="l" defTabSz="8747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41414"/>
          </a:solidFill>
          <a:latin typeface="Arial" charset="0"/>
        </a:defRPr>
      </a:lvl9pPr>
    </p:titleStyle>
    <p:bodyStyle>
      <a:lvl1pPr marL="228600" indent="-228600" algn="l" defTabSz="874713" rtl="0" eaLnBrk="1" fontAlgn="base" hangingPunct="1">
        <a:spcBef>
          <a:spcPts val="0"/>
        </a:spcBef>
        <a:spcAft>
          <a:spcPts val="60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>
          <a:tab pos="346075" algn="l"/>
        </a:tabLst>
        <a:defRPr sz="2400" b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21208" indent="-228600" algn="l" defTabSz="874713" rtl="0" eaLnBrk="1" fontAlgn="base" hangingPunct="1">
        <a:spcBef>
          <a:spcPts val="0"/>
        </a:spcBef>
        <a:spcAft>
          <a:spcPts val="600"/>
        </a:spcAft>
        <a:buClrTx/>
        <a:buSzPct val="80000"/>
        <a:buFont typeface="Arial" panose="020B0604020202020204" pitchFamily="34" charset="0"/>
        <a:buChar char="−"/>
        <a:tabLst>
          <a:tab pos="347663" algn="l"/>
        </a:tabLst>
        <a:defRPr sz="2000" b="0">
          <a:solidFill>
            <a:schemeClr val="tx1"/>
          </a:solidFill>
          <a:effectLst/>
          <a:latin typeface="+mn-lt"/>
        </a:defRPr>
      </a:lvl2pPr>
      <a:lvl3pPr marL="685800" indent="-210312" algn="l" defTabSz="874713" rtl="0" eaLnBrk="1" fontAlgn="base" hangingPunct="1">
        <a:spcBef>
          <a:spcPts val="0"/>
        </a:spcBef>
        <a:spcAft>
          <a:spcPts val="600"/>
        </a:spcAft>
        <a:buClrTx/>
        <a:buSzPct val="80000"/>
        <a:buFont typeface="Arial" panose="020B0604020202020204" pitchFamily="34" charset="0"/>
        <a:buChar char="−"/>
        <a:tabLst>
          <a:tab pos="346075" algn="l"/>
        </a:tabLst>
        <a:defRPr sz="2000" b="0">
          <a:solidFill>
            <a:schemeClr val="tx1"/>
          </a:solidFill>
          <a:effectLst/>
          <a:latin typeface="+mn-lt"/>
        </a:defRPr>
      </a:lvl3pPr>
      <a:lvl4pPr marL="860425" indent="-174625" algn="l" defTabSz="874713" rtl="0" eaLnBrk="1" fontAlgn="base" hangingPunct="1"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tabLst>
          <a:tab pos="346075" algn="l"/>
        </a:tabLst>
        <a:defRPr sz="2000" b="0">
          <a:solidFill>
            <a:schemeClr val="tx1"/>
          </a:solidFill>
          <a:effectLst/>
          <a:latin typeface="+mn-lt"/>
        </a:defRPr>
      </a:lvl4pPr>
      <a:lvl5pPr marL="1033463" indent="-173038" algn="l" defTabSz="874713" rtl="0" eaLnBrk="1" fontAlgn="base" hangingPunct="1">
        <a:spcBef>
          <a:spcPts val="0"/>
        </a:spcBef>
        <a:spcAft>
          <a:spcPts val="400"/>
        </a:spcAft>
        <a:buClrTx/>
        <a:buFont typeface="Arial" panose="020B0604020202020204" pitchFamily="34" charset="0"/>
        <a:buChar char="•"/>
        <a:tabLst>
          <a:tab pos="346075" algn="l"/>
        </a:tabLst>
        <a:defRPr sz="2000" b="0">
          <a:solidFill>
            <a:schemeClr val="tx1"/>
          </a:solidFill>
          <a:effectLst/>
          <a:latin typeface="+mn-lt"/>
        </a:defRPr>
      </a:lvl5pPr>
      <a:lvl6pPr marL="2576513" indent="-234950" algn="l" defTabSz="874713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6pPr>
      <a:lvl7pPr marL="3033713" indent="-234950" algn="l" defTabSz="874713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7pPr>
      <a:lvl8pPr marL="3490913" indent="-234950" algn="l" defTabSz="874713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8pPr>
      <a:lvl9pPr marL="3948113" indent="-234950" algn="l" defTabSz="874713" rtl="0" eaLnBrk="1" fontAlgn="base" hangingPunct="1">
        <a:spcBef>
          <a:spcPct val="20000"/>
        </a:spcBef>
        <a:spcAft>
          <a:spcPct val="0"/>
        </a:spcAft>
        <a:buClr>
          <a:srgbClr val="555555"/>
        </a:buClr>
        <a:buChar char="»"/>
        <a:tabLst>
          <a:tab pos="34607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4970" y="2547510"/>
            <a:ext cx="7935000" cy="100274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Delivery guidelines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Right and wrong examples</a:t>
            </a: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94970" y="3735161"/>
            <a:ext cx="7945470" cy="954154"/>
          </a:xfrm>
        </p:spPr>
        <p:txBody>
          <a:bodyPr/>
          <a:lstStyle/>
          <a:p>
            <a:r>
              <a:rPr lang="de-DE" dirty="0" smtClean="0"/>
              <a:t>2014</a:t>
            </a:r>
            <a:endParaRPr lang="de-DE" dirty="0"/>
          </a:p>
        </p:txBody>
      </p:sp>
      <p:pic>
        <p:nvPicPr>
          <p:cNvPr id="6" name="Picture 5" descr="INGRAM_Wordmark®_Blu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white">
          <a:xfrm>
            <a:off x="494970" y="1422375"/>
            <a:ext cx="2146965" cy="4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918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32963" y="170802"/>
            <a:ext cx="7100049" cy="82143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Pallet</a:t>
            </a:r>
            <a:r>
              <a:rPr lang="de-DE" dirty="0"/>
              <a:t> type</a:t>
            </a:r>
            <a:br>
              <a:rPr lang="de-DE" dirty="0"/>
            </a:br>
            <a:r>
              <a:rPr lang="de-DE" dirty="0"/>
              <a:t>,,</a:t>
            </a:r>
            <a:r>
              <a:rPr lang="de-DE" dirty="0" err="1"/>
              <a:t>american</a:t>
            </a:r>
            <a:r>
              <a:rPr lang="de-DE" dirty="0"/>
              <a:t> </a:t>
            </a:r>
            <a:r>
              <a:rPr lang="de-DE" dirty="0" err="1"/>
              <a:t>pallet</a:t>
            </a:r>
            <a:r>
              <a:rPr lang="de-DE" dirty="0"/>
              <a:t> type‘‘</a:t>
            </a:r>
            <a:endParaRPr lang="en-US" dirty="0"/>
          </a:p>
        </p:txBody>
      </p:sp>
      <p:pic>
        <p:nvPicPr>
          <p:cNvPr id="7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7" y="70833"/>
            <a:ext cx="957953" cy="9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fischl\Pictures\2012-03-14 Palettenbilder\Palettenbilder 0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54762" y="1077656"/>
            <a:ext cx="4190862" cy="15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783976" y="2828535"/>
            <a:ext cx="5683762" cy="57112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effectLst/>
              </a:rPr>
              <a:t>Although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this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-type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has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right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size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it‘s</a:t>
            </a:r>
            <a:r>
              <a:rPr lang="de-DE" sz="1400" dirty="0">
                <a:solidFill>
                  <a:schemeClr val="tx1"/>
                </a:solidFill>
                <a:effectLst/>
              </a:rPr>
              <a:t> 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usable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because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construction</a:t>
            </a:r>
            <a:r>
              <a:rPr lang="de-DE" sz="1400" dirty="0">
                <a:solidFill>
                  <a:schemeClr val="tx1"/>
                </a:solidFill>
                <a:effectLst/>
              </a:rPr>
              <a:t> (not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same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like</a:t>
            </a:r>
            <a:r>
              <a:rPr lang="de-DE" sz="1400" dirty="0">
                <a:solidFill>
                  <a:schemeClr val="tx1"/>
                </a:solidFill>
                <a:effectLst/>
              </a:rPr>
              <a:t> an Euro-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800" dirty="0">
                <a:solidFill>
                  <a:schemeClr val="tx1"/>
                </a:solidFill>
                <a:effectLst/>
              </a:rPr>
              <a:t>)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898633" y="3399664"/>
            <a:ext cx="5499272" cy="163295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effectLst/>
              </a:rPr>
              <a:t>Problems:</a:t>
            </a: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No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bottom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runner</a:t>
            </a:r>
            <a:r>
              <a:rPr lang="de-DE" sz="1400" dirty="0">
                <a:solidFill>
                  <a:schemeClr val="tx1"/>
                </a:solidFill>
                <a:effectLst/>
              </a:rPr>
              <a:t> on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long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side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No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access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openings</a:t>
            </a:r>
            <a:r>
              <a:rPr lang="de-DE" sz="1400" dirty="0">
                <a:solidFill>
                  <a:schemeClr val="tx1"/>
                </a:solidFill>
                <a:effectLst/>
              </a:rPr>
              <a:t> on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long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side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-type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doesn‘t</a:t>
            </a:r>
            <a:r>
              <a:rPr lang="de-DE" sz="1400" dirty="0">
                <a:solidFill>
                  <a:schemeClr val="tx1"/>
                </a:solidFill>
                <a:effectLst/>
              </a:rPr>
              <a:t> fit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with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picking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modul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conveyer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They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get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damaged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endParaRPr lang="de-DE" sz="17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1101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32963" y="170802"/>
            <a:ext cx="7100049" cy="82143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Pallet</a:t>
            </a:r>
            <a:r>
              <a:rPr lang="de-DE" dirty="0"/>
              <a:t> type</a:t>
            </a:r>
            <a:br>
              <a:rPr lang="de-DE" dirty="0"/>
            </a:br>
            <a:r>
              <a:rPr lang="de-DE" dirty="0"/>
              <a:t>,,</a:t>
            </a:r>
            <a:r>
              <a:rPr lang="de-DE" dirty="0" err="1"/>
              <a:t>pressboard-pallet</a:t>
            </a:r>
            <a:r>
              <a:rPr lang="de-DE" dirty="0"/>
              <a:t>‘‘</a:t>
            </a:r>
            <a:endParaRPr lang="en-US" dirty="0"/>
          </a:p>
        </p:txBody>
      </p:sp>
      <p:pic>
        <p:nvPicPr>
          <p:cNvPr id="7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2" y="70833"/>
            <a:ext cx="957953" cy="9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fischl\Pictures\2012-03-15 Palettenqualität\Palettenqualität 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2724" y="1120594"/>
            <a:ext cx="4391864" cy="191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314644" y="3200080"/>
            <a:ext cx="5888024" cy="137134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effectLst/>
              </a:rPr>
              <a:t>Problems:</a:t>
            </a: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No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bottom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runners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stability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-type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doesn‘t</a:t>
            </a:r>
            <a:r>
              <a:rPr lang="de-DE" sz="1400" dirty="0">
                <a:solidFill>
                  <a:schemeClr val="tx1"/>
                </a:solidFill>
                <a:effectLst/>
              </a:rPr>
              <a:t> fit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with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picking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modul</a:t>
            </a:r>
            <a:r>
              <a:rPr lang="de-DE" sz="1400" dirty="0">
                <a:solidFill>
                  <a:schemeClr val="tx1"/>
                </a:solidFill>
                <a:effectLst/>
              </a:rPr>
              <a:t>,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racks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conveyer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Wrong</a:t>
            </a:r>
            <a:r>
              <a:rPr lang="de-DE" sz="1400" dirty="0">
                <a:solidFill>
                  <a:schemeClr val="tx1"/>
                </a:solidFill>
                <a:effectLst/>
              </a:rPr>
              <a:t> material</a:t>
            </a:r>
          </a:p>
        </p:txBody>
      </p:sp>
    </p:spTree>
    <p:extLst>
      <p:ext uri="{BB962C8B-B14F-4D97-AF65-F5344CB8AC3E}">
        <p14:creationId xmlns:p14="http://schemas.microsoft.com/office/powerpoint/2010/main" val="2367867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1656515" y="356063"/>
            <a:ext cx="6428053" cy="751344"/>
          </a:xfrm>
        </p:spPr>
        <p:txBody>
          <a:bodyPr/>
          <a:lstStyle/>
          <a:p>
            <a:r>
              <a:rPr lang="de-DE" dirty="0" smtClean="0"/>
              <a:t>Metall-</a:t>
            </a:r>
            <a:r>
              <a:rPr lang="de-DE" dirty="0" err="1" smtClean="0"/>
              <a:t>pallet</a:t>
            </a:r>
            <a:endParaRPr lang="de-DE" dirty="0"/>
          </a:p>
        </p:txBody>
      </p:sp>
      <p:pic>
        <p:nvPicPr>
          <p:cNvPr id="5" name="Picture 2" descr="http://www.la-praezision.de/bilder/Paletten/Stahlpalett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16860" r="3742" b="15679"/>
          <a:stretch/>
        </p:blipFill>
        <p:spPr bwMode="auto">
          <a:xfrm>
            <a:off x="2361311" y="1140105"/>
            <a:ext cx="4550477" cy="18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5"/>
          <p:cNvCxnSpPr/>
          <p:nvPr/>
        </p:nvCxnSpPr>
        <p:spPr bwMode="auto">
          <a:xfrm flipH="1">
            <a:off x="-18577" y="2"/>
            <a:ext cx="1249128" cy="11923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361311" y="2926312"/>
            <a:ext cx="6166119" cy="60190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700" dirty="0" err="1">
                <a:solidFill>
                  <a:schemeClr val="tx1"/>
                </a:solidFill>
                <a:effectLst/>
              </a:rPr>
              <a:t>Allowed</a:t>
            </a:r>
            <a:r>
              <a:rPr lang="de-DE" sz="1700" dirty="0">
                <a:solidFill>
                  <a:schemeClr val="tx1"/>
                </a:solidFill>
                <a:effectLst/>
              </a:rPr>
              <a:t>:</a:t>
            </a:r>
          </a:p>
          <a:p>
            <a:r>
              <a:rPr lang="de-DE" sz="1700" dirty="0" err="1">
                <a:solidFill>
                  <a:schemeClr val="tx1"/>
                </a:solidFill>
                <a:effectLst/>
              </a:rPr>
              <a:t>sizes</a:t>
            </a:r>
            <a:r>
              <a:rPr lang="de-DE" sz="1700" dirty="0">
                <a:solidFill>
                  <a:schemeClr val="tx1"/>
                </a:solidFill>
                <a:effectLst/>
              </a:rPr>
              <a:t> 0.80m * 1.00m </a:t>
            </a:r>
            <a:r>
              <a:rPr lang="de-DE" sz="17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700" dirty="0">
                <a:solidFill>
                  <a:schemeClr val="tx1"/>
                </a:solidFill>
                <a:effectLst/>
              </a:rPr>
              <a:t> 1.00m * 1.20m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361310" y="3912430"/>
            <a:ext cx="6166119" cy="60190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700" dirty="0">
                <a:solidFill>
                  <a:schemeClr val="tx1"/>
                </a:solidFill>
                <a:effectLst/>
              </a:rPr>
              <a:t>Not </a:t>
            </a:r>
            <a:r>
              <a:rPr lang="de-DE" sz="1700" dirty="0" err="1">
                <a:solidFill>
                  <a:schemeClr val="tx1"/>
                </a:solidFill>
                <a:effectLst/>
              </a:rPr>
              <a:t>allowed</a:t>
            </a:r>
            <a:r>
              <a:rPr lang="de-DE" sz="1700" dirty="0">
                <a:solidFill>
                  <a:schemeClr val="tx1"/>
                </a:solidFill>
                <a:effectLst/>
              </a:rPr>
              <a:t>:</a:t>
            </a:r>
          </a:p>
          <a:p>
            <a:r>
              <a:rPr lang="de-DE" sz="1700" dirty="0">
                <a:solidFill>
                  <a:schemeClr val="tx1"/>
                </a:solidFill>
                <a:effectLst/>
              </a:rPr>
              <a:t>All </a:t>
            </a:r>
            <a:r>
              <a:rPr lang="de-DE" sz="1700" dirty="0" err="1">
                <a:solidFill>
                  <a:schemeClr val="tx1"/>
                </a:solidFill>
                <a:effectLst/>
              </a:rPr>
              <a:t>other</a:t>
            </a:r>
            <a:r>
              <a:rPr lang="de-DE" sz="1700" dirty="0">
                <a:solidFill>
                  <a:schemeClr val="tx1"/>
                </a:solidFill>
                <a:effectLst/>
              </a:rPr>
              <a:t> </a:t>
            </a:r>
            <a:r>
              <a:rPr lang="de-DE" sz="1700" dirty="0" err="1">
                <a:solidFill>
                  <a:schemeClr val="tx1"/>
                </a:solidFill>
                <a:effectLst/>
              </a:rPr>
              <a:t>sizes</a:t>
            </a:r>
            <a:r>
              <a:rPr lang="de-DE" sz="1700" dirty="0">
                <a:solidFill>
                  <a:schemeClr val="tx1"/>
                </a:solidFill>
                <a:effectLst/>
              </a:rPr>
              <a:t> </a:t>
            </a:r>
            <a:r>
              <a:rPr lang="de-DE" sz="1700" dirty="0" err="1">
                <a:solidFill>
                  <a:schemeClr val="tx1"/>
                </a:solidFill>
                <a:effectLst/>
              </a:rPr>
              <a:t>e.g</a:t>
            </a:r>
            <a:r>
              <a:rPr lang="de-DE" sz="1700" dirty="0">
                <a:solidFill>
                  <a:schemeClr val="tx1"/>
                </a:solidFill>
                <a:effectLst/>
              </a:rPr>
              <a:t> 1.00m * 1.00m</a:t>
            </a:r>
          </a:p>
        </p:txBody>
      </p:sp>
      <p:pic>
        <p:nvPicPr>
          <p:cNvPr id="9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11" y="3912429"/>
            <a:ext cx="594709" cy="5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celsberg\Desktop\grüner hak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30" y="2884255"/>
            <a:ext cx="811469" cy="81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elsberg\Desktop\grüner hak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7" y="-49671"/>
            <a:ext cx="811469" cy="81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1" y="534499"/>
            <a:ext cx="594709" cy="5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24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83826" y="240188"/>
            <a:ext cx="7100049" cy="821430"/>
          </a:xfrm>
        </p:spPr>
        <p:txBody>
          <a:bodyPr>
            <a:normAutofit/>
          </a:bodyPr>
          <a:lstStyle/>
          <a:p>
            <a:r>
              <a:rPr lang="de-DE" dirty="0" err="1"/>
              <a:t>Styrofoam-pallet</a:t>
            </a:r>
            <a:endParaRPr lang="en-US" dirty="0"/>
          </a:p>
        </p:txBody>
      </p:sp>
      <p:pic>
        <p:nvPicPr>
          <p:cNvPr id="7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2" y="70833"/>
            <a:ext cx="957953" cy="9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hop.strato.de/WebRoot/Store2/Shops/287036/480F/0A6B/7A7B/3365/259A/C0A8/28BA/1160/600_planepalet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017" y="1014903"/>
            <a:ext cx="4786653" cy="18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483826" y="3002094"/>
            <a:ext cx="6589223" cy="137134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effectLst/>
              </a:rPr>
              <a:t>Problems:</a:t>
            </a: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No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bottom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runners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stability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-type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doesn‘t</a:t>
            </a:r>
            <a:r>
              <a:rPr lang="de-DE" sz="1400" dirty="0">
                <a:solidFill>
                  <a:schemeClr val="tx1"/>
                </a:solidFill>
                <a:effectLst/>
              </a:rPr>
              <a:t> fit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with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picking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modul</a:t>
            </a:r>
            <a:r>
              <a:rPr lang="de-DE" sz="1400" dirty="0">
                <a:solidFill>
                  <a:schemeClr val="tx1"/>
                </a:solidFill>
                <a:effectLst/>
              </a:rPr>
              <a:t>,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racks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conveyer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Wrong</a:t>
            </a:r>
            <a:r>
              <a:rPr lang="de-DE" sz="1400" dirty="0">
                <a:solidFill>
                  <a:schemeClr val="tx1"/>
                </a:solidFill>
                <a:effectLst/>
              </a:rPr>
              <a:t> material</a:t>
            </a:r>
          </a:p>
        </p:txBody>
      </p:sp>
    </p:spTree>
    <p:extLst>
      <p:ext uri="{BB962C8B-B14F-4D97-AF65-F5344CB8AC3E}">
        <p14:creationId xmlns:p14="http://schemas.microsoft.com/office/powerpoint/2010/main" val="24822412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83826" y="240188"/>
            <a:ext cx="7100049" cy="821430"/>
          </a:xfrm>
        </p:spPr>
        <p:txBody>
          <a:bodyPr>
            <a:normAutofit/>
          </a:bodyPr>
          <a:lstStyle/>
          <a:p>
            <a:r>
              <a:rPr lang="de-DE" dirty="0"/>
              <a:t>Carton-</a:t>
            </a:r>
            <a:r>
              <a:rPr lang="de-DE" dirty="0" err="1"/>
              <a:t>pallets</a:t>
            </a:r>
            <a:endParaRPr lang="en-US" dirty="0"/>
          </a:p>
        </p:txBody>
      </p:sp>
      <p:pic>
        <p:nvPicPr>
          <p:cNvPr id="7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2" y="70833"/>
            <a:ext cx="957953" cy="9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 Wege Kartonpalet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8312" y="943186"/>
            <a:ext cx="2734232" cy="115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4 Wege Kartonpalet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497" y="2227524"/>
            <a:ext cx="2694487" cy="123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ales Kartonpalett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6776" y="2227524"/>
            <a:ext cx="2915582" cy="123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290917" y="3592857"/>
            <a:ext cx="6040031" cy="118668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  <a:effectLst/>
              </a:rPr>
              <a:t>Problems:</a:t>
            </a:r>
          </a:p>
          <a:p>
            <a:pPr marL="292219" indent="-292219">
              <a:buFontTx/>
              <a:buChar char="-"/>
            </a:pPr>
            <a:r>
              <a:rPr lang="de-DE" sz="1200" dirty="0" err="1">
                <a:solidFill>
                  <a:schemeClr val="tx1"/>
                </a:solidFill>
                <a:effectLst/>
              </a:rPr>
              <a:t>No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bottom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runners</a:t>
            </a:r>
            <a:endParaRPr lang="de-DE" sz="12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200" dirty="0" err="1">
                <a:solidFill>
                  <a:schemeClr val="tx1"/>
                </a:solidFill>
                <a:effectLst/>
              </a:rPr>
              <a:t>stability</a:t>
            </a:r>
            <a:endParaRPr lang="de-DE" sz="12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2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200" dirty="0">
                <a:solidFill>
                  <a:schemeClr val="tx1"/>
                </a:solidFill>
                <a:effectLst/>
              </a:rPr>
              <a:t>-type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doesn‘t</a:t>
            </a:r>
            <a:r>
              <a:rPr lang="de-DE" sz="1200" dirty="0">
                <a:solidFill>
                  <a:schemeClr val="tx1"/>
                </a:solidFill>
                <a:effectLst/>
              </a:rPr>
              <a:t> fit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with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picking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modul</a:t>
            </a:r>
            <a:r>
              <a:rPr lang="de-DE" sz="1200" dirty="0">
                <a:solidFill>
                  <a:schemeClr val="tx1"/>
                </a:solidFill>
                <a:effectLst/>
              </a:rPr>
              <a:t>,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racks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conveyer</a:t>
            </a:r>
            <a:endParaRPr lang="de-DE" sz="12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200" dirty="0" err="1">
                <a:solidFill>
                  <a:schemeClr val="tx1"/>
                </a:solidFill>
                <a:effectLst/>
              </a:rPr>
              <a:t>Wrong</a:t>
            </a:r>
            <a:r>
              <a:rPr lang="de-DE" sz="1200" dirty="0">
                <a:solidFill>
                  <a:schemeClr val="tx1"/>
                </a:solidFill>
                <a:effectLst/>
              </a:rPr>
              <a:t> material</a:t>
            </a:r>
          </a:p>
        </p:txBody>
      </p:sp>
    </p:spTree>
    <p:extLst>
      <p:ext uri="{BB962C8B-B14F-4D97-AF65-F5344CB8AC3E}">
        <p14:creationId xmlns:p14="http://schemas.microsoft.com/office/powerpoint/2010/main" val="118988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Common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concerning</a:t>
            </a:r>
            <a:r>
              <a:rPr lang="de-DE" dirty="0"/>
              <a:t> </a:t>
            </a:r>
            <a:r>
              <a:rPr lang="de-DE" dirty="0" err="1"/>
              <a:t>pallets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90283" y="645463"/>
            <a:ext cx="7826188" cy="109435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100" dirty="0" err="1">
                <a:solidFill>
                  <a:schemeClr val="tx1"/>
                </a:solidFill>
                <a:effectLst/>
              </a:rPr>
              <a:t>Accepted</a:t>
            </a:r>
            <a:r>
              <a:rPr lang="de-DE" sz="1100" dirty="0">
                <a:solidFill>
                  <a:schemeClr val="tx1"/>
                </a:solidFill>
                <a:effectLst/>
              </a:rPr>
              <a:t>:</a:t>
            </a: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>
                <a:solidFill>
                  <a:schemeClr val="tx1"/>
                </a:solidFill>
                <a:effectLst/>
              </a:rPr>
              <a:t>Euro-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pallet</a:t>
            </a:r>
            <a:endParaRPr lang="de-DE" sz="1100" dirty="0">
              <a:solidFill>
                <a:schemeClr val="tx1"/>
              </a:solidFill>
              <a:effectLst/>
            </a:endParaRP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>
                <a:solidFill>
                  <a:schemeClr val="tx1"/>
                </a:solidFill>
                <a:effectLst/>
              </a:rPr>
              <a:t>Industrial-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pallet</a:t>
            </a:r>
            <a:endParaRPr lang="de-DE" sz="1100" dirty="0">
              <a:solidFill>
                <a:schemeClr val="tx1"/>
              </a:solidFill>
              <a:effectLst/>
            </a:endParaRP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 err="1">
                <a:solidFill>
                  <a:schemeClr val="tx1"/>
                </a:solidFill>
                <a:effectLst/>
              </a:rPr>
              <a:t>One-way-pallets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with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100" dirty="0">
                <a:solidFill>
                  <a:schemeClr val="tx1"/>
                </a:solidFill>
                <a:effectLst/>
              </a:rPr>
              <a:t> same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construction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sizes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like</a:t>
            </a:r>
            <a:r>
              <a:rPr lang="de-DE" sz="1100" dirty="0">
                <a:solidFill>
                  <a:schemeClr val="tx1"/>
                </a:solidFill>
                <a:effectLst/>
              </a:rPr>
              <a:t> Euro-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100" dirty="0">
                <a:solidFill>
                  <a:schemeClr val="tx1"/>
                </a:solidFill>
                <a:effectLst/>
              </a:rPr>
              <a:t> Industrial-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pallets</a:t>
            </a:r>
            <a:endParaRPr lang="de-DE" sz="1100" dirty="0">
              <a:solidFill>
                <a:schemeClr val="tx1"/>
              </a:solidFill>
              <a:effectLst/>
            </a:endParaRP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 err="1">
                <a:solidFill>
                  <a:schemeClr val="tx1"/>
                </a:solidFill>
                <a:effectLst/>
              </a:rPr>
              <a:t>Plastic-pallet</a:t>
            </a:r>
            <a:r>
              <a:rPr lang="de-DE" sz="1100" dirty="0">
                <a:solidFill>
                  <a:schemeClr val="tx1"/>
                </a:solidFill>
                <a:effectLst/>
              </a:rPr>
              <a:t> (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only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one</a:t>
            </a:r>
            <a:r>
              <a:rPr lang="de-DE" sz="1100" dirty="0">
                <a:solidFill>
                  <a:schemeClr val="tx1"/>
                </a:solidFill>
                <a:effectLst/>
              </a:rPr>
              <a:t> type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which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100" dirty="0">
                <a:solidFill>
                  <a:schemeClr val="tx1"/>
                </a:solidFill>
                <a:effectLst/>
              </a:rPr>
              <a:t> in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presentation</a:t>
            </a:r>
            <a:r>
              <a:rPr lang="de-DE" sz="1100" dirty="0">
                <a:solidFill>
                  <a:schemeClr val="tx1"/>
                </a:solidFill>
                <a:effectLst/>
              </a:rPr>
              <a:t>)</a:t>
            </a: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>
                <a:solidFill>
                  <a:schemeClr val="tx1"/>
                </a:solidFill>
                <a:effectLst/>
              </a:rPr>
              <a:t>Metall-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pallets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when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they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have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right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sizes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construction</a:t>
            </a:r>
            <a:endParaRPr lang="de-DE" sz="11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90283" y="1905040"/>
            <a:ext cx="7826188" cy="212540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  <a:effectLst/>
              </a:rPr>
              <a:t>Not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accepted</a:t>
            </a:r>
            <a:r>
              <a:rPr lang="de-DE" sz="1100" dirty="0">
                <a:solidFill>
                  <a:schemeClr val="tx1"/>
                </a:solidFill>
                <a:effectLst/>
              </a:rPr>
              <a:t>:</a:t>
            </a: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>
                <a:solidFill>
                  <a:schemeClr val="tx1"/>
                </a:solidFill>
                <a:effectLst/>
              </a:rPr>
              <a:t>,,American-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100" dirty="0">
                <a:solidFill>
                  <a:schemeClr val="tx1"/>
                </a:solidFill>
                <a:effectLst/>
              </a:rPr>
              <a:t>-type</a:t>
            </a: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 err="1">
                <a:solidFill>
                  <a:schemeClr val="tx1"/>
                </a:solidFill>
                <a:effectLst/>
              </a:rPr>
              <a:t>Plastic-pallet</a:t>
            </a:r>
            <a:endParaRPr lang="de-DE" sz="1100" dirty="0">
              <a:solidFill>
                <a:schemeClr val="tx1"/>
              </a:solidFill>
              <a:effectLst/>
            </a:endParaRP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 err="1">
                <a:solidFill>
                  <a:schemeClr val="tx1"/>
                </a:solidFill>
                <a:effectLst/>
              </a:rPr>
              <a:t>Plywood-pallet</a:t>
            </a:r>
            <a:endParaRPr lang="de-DE" sz="1100" dirty="0">
              <a:solidFill>
                <a:schemeClr val="tx1"/>
              </a:solidFill>
              <a:effectLst/>
            </a:endParaRP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>
                <a:solidFill>
                  <a:schemeClr val="tx1"/>
                </a:solidFill>
                <a:effectLst/>
              </a:rPr>
              <a:t>Carton-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pallet</a:t>
            </a:r>
            <a:endParaRPr lang="de-DE" sz="1100" dirty="0">
              <a:solidFill>
                <a:schemeClr val="tx1"/>
              </a:solidFill>
              <a:effectLst/>
            </a:endParaRP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 err="1">
                <a:solidFill>
                  <a:schemeClr val="tx1"/>
                </a:solidFill>
                <a:effectLst/>
              </a:rPr>
              <a:t>Styrofoam-Pallet</a:t>
            </a:r>
            <a:endParaRPr lang="de-DE" sz="1100" dirty="0">
              <a:solidFill>
                <a:schemeClr val="tx1"/>
              </a:solidFill>
              <a:effectLst/>
            </a:endParaRP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>
                <a:solidFill>
                  <a:schemeClr val="tx1"/>
                </a:solidFill>
                <a:effectLst/>
              </a:rPr>
              <a:t>,,Pressboard-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100" dirty="0">
                <a:solidFill>
                  <a:schemeClr val="tx1"/>
                </a:solidFill>
                <a:effectLst/>
              </a:rPr>
              <a:t>‘‘</a:t>
            </a:r>
          </a:p>
          <a:p>
            <a:pPr marL="243516" indent="-243516">
              <a:buFont typeface="Wingdings" pitchFamily="2" charset="2"/>
              <a:buChar char="§"/>
            </a:pPr>
            <a:endParaRPr lang="de-DE" sz="1100" dirty="0">
              <a:solidFill>
                <a:schemeClr val="tx1"/>
              </a:solidFill>
              <a:effectLst/>
            </a:endParaRPr>
          </a:p>
          <a:p>
            <a:r>
              <a:rPr lang="de-DE" sz="1100" dirty="0">
                <a:solidFill>
                  <a:schemeClr val="tx1"/>
                </a:solidFill>
                <a:effectLst/>
              </a:rPr>
              <a:t>Not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accepted</a:t>
            </a:r>
            <a:r>
              <a:rPr lang="de-DE" sz="1100" dirty="0">
                <a:solidFill>
                  <a:schemeClr val="tx1"/>
                </a:solidFill>
                <a:effectLst/>
              </a:rPr>
              <a:t>:</a:t>
            </a:r>
          </a:p>
          <a:p>
            <a:pPr marL="243516" indent="-243516">
              <a:buFont typeface="Wingdings" pitchFamily="2" charset="2"/>
              <a:buChar char="§"/>
            </a:pPr>
            <a:r>
              <a:rPr lang="de-DE" sz="1100" dirty="0">
                <a:solidFill>
                  <a:srgbClr val="FF0000"/>
                </a:solidFill>
                <a:effectLst/>
              </a:rPr>
              <a:t>All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types</a:t>
            </a:r>
            <a:r>
              <a:rPr lang="de-DE" sz="1100" dirty="0">
                <a:solidFill>
                  <a:srgbClr val="FF0000"/>
                </a:solidFill>
                <a:effectLst/>
              </a:rPr>
              <a:t>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of</a:t>
            </a:r>
            <a:r>
              <a:rPr lang="de-DE" sz="1100" dirty="0">
                <a:solidFill>
                  <a:srgbClr val="FF0000"/>
                </a:solidFill>
                <a:effectLst/>
              </a:rPr>
              <a:t>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pallets</a:t>
            </a:r>
            <a:r>
              <a:rPr lang="de-DE" sz="1100" dirty="0">
                <a:solidFill>
                  <a:srgbClr val="FF0000"/>
                </a:solidFill>
                <a:effectLst/>
              </a:rPr>
              <a:t>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with</a:t>
            </a:r>
            <a:r>
              <a:rPr lang="de-DE" sz="1100" dirty="0">
                <a:solidFill>
                  <a:srgbClr val="FF0000"/>
                </a:solidFill>
                <a:effectLst/>
              </a:rPr>
              <a:t> different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sizes</a:t>
            </a:r>
            <a:r>
              <a:rPr lang="de-DE" sz="1100" dirty="0">
                <a:solidFill>
                  <a:srgbClr val="FF0000"/>
                </a:solidFill>
                <a:effectLst/>
              </a:rPr>
              <a:t>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than</a:t>
            </a:r>
            <a:r>
              <a:rPr lang="de-DE" sz="1100" dirty="0">
                <a:solidFill>
                  <a:srgbClr val="FF0000"/>
                </a:solidFill>
                <a:effectLst/>
              </a:rPr>
              <a:t> 0.80m * 1.20m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and</a:t>
            </a:r>
            <a:r>
              <a:rPr lang="de-DE" sz="1100" dirty="0">
                <a:solidFill>
                  <a:srgbClr val="FF0000"/>
                </a:solidFill>
                <a:effectLst/>
              </a:rPr>
              <a:t> 1.00m * 1.20m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and</a:t>
            </a:r>
            <a:r>
              <a:rPr lang="de-DE" sz="1100" dirty="0">
                <a:solidFill>
                  <a:srgbClr val="FF0000"/>
                </a:solidFill>
                <a:effectLst/>
              </a:rPr>
              <a:t>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with</a:t>
            </a:r>
            <a:r>
              <a:rPr lang="de-DE" sz="1100" dirty="0">
                <a:solidFill>
                  <a:srgbClr val="FF0000"/>
                </a:solidFill>
                <a:effectLst/>
              </a:rPr>
              <a:t> different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constructions</a:t>
            </a:r>
            <a:r>
              <a:rPr lang="de-DE" sz="1100" dirty="0">
                <a:solidFill>
                  <a:srgbClr val="FF0000"/>
                </a:solidFill>
                <a:effectLst/>
              </a:rPr>
              <a:t>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of</a:t>
            </a:r>
            <a:r>
              <a:rPr lang="de-DE" sz="1100" dirty="0">
                <a:solidFill>
                  <a:srgbClr val="FF0000"/>
                </a:solidFill>
                <a:effectLst/>
              </a:rPr>
              <a:t>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the</a:t>
            </a:r>
            <a:r>
              <a:rPr lang="de-DE" sz="1100" dirty="0">
                <a:solidFill>
                  <a:srgbClr val="FF0000"/>
                </a:solidFill>
                <a:effectLst/>
              </a:rPr>
              <a:t> </a:t>
            </a:r>
            <a:r>
              <a:rPr lang="de-DE" sz="1100" dirty="0" err="1">
                <a:solidFill>
                  <a:srgbClr val="FF0000"/>
                </a:solidFill>
                <a:effectLst/>
              </a:rPr>
              <a:t>pallets</a:t>
            </a:r>
            <a:r>
              <a:rPr lang="de-DE" sz="1100" dirty="0">
                <a:solidFill>
                  <a:srgbClr val="FF0000"/>
                </a:solidFill>
                <a:effectLst/>
              </a:rPr>
              <a:t>.</a:t>
            </a:r>
          </a:p>
          <a:p>
            <a:pPr marL="243516" indent="-243516">
              <a:buFont typeface="Wingdings" pitchFamily="2" charset="2"/>
              <a:buChar char="§"/>
            </a:pPr>
            <a:endParaRPr lang="de-DE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90283" y="3935509"/>
            <a:ext cx="7117975" cy="6326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  <a:effectLst/>
              </a:rPr>
              <a:t>Exception</a:t>
            </a:r>
            <a:r>
              <a:rPr lang="de-DE" sz="1200" dirty="0">
                <a:solidFill>
                  <a:schemeClr val="tx1"/>
                </a:solidFill>
                <a:effectLst/>
              </a:rPr>
              <a:t>: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The </a:t>
            </a:r>
            <a:r>
              <a:rPr lang="de-DE" sz="1200" u="sng" dirty="0" err="1">
                <a:solidFill>
                  <a:schemeClr val="tx1"/>
                </a:solidFill>
                <a:effectLst/>
              </a:rPr>
              <a:t>single</a:t>
            </a:r>
            <a:r>
              <a:rPr lang="de-DE" sz="1200" u="sng" dirty="0">
                <a:solidFill>
                  <a:schemeClr val="tx1"/>
                </a:solidFill>
                <a:effectLst/>
              </a:rPr>
              <a:t> </a:t>
            </a:r>
            <a:r>
              <a:rPr lang="de-DE" sz="1200" u="sng" dirty="0" err="1">
                <a:solidFill>
                  <a:schemeClr val="tx1"/>
                </a:solidFill>
                <a:effectLst/>
              </a:rPr>
              <a:t>product</a:t>
            </a:r>
            <a:r>
              <a:rPr lang="de-DE" sz="1200" u="sng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itself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bigger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than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dimensions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mentioned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pallets</a:t>
            </a:r>
            <a:r>
              <a:rPr lang="de-DE" sz="1200" dirty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Safety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product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has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priority</a:t>
            </a:r>
            <a:endParaRPr lang="de-DE" sz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6682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Pallet</a:t>
            </a:r>
            <a:r>
              <a:rPr lang="de-DE" dirty="0"/>
              <a:t> </a:t>
            </a:r>
            <a:r>
              <a:rPr lang="de-DE" dirty="0" err="1" smtClean="0"/>
              <a:t>sizes</a:t>
            </a:r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97859" y="860614"/>
            <a:ext cx="6302188" cy="72501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effectLst/>
              </a:rPr>
              <a:t>Allowed</a:t>
            </a:r>
            <a:r>
              <a:rPr lang="de-DE" sz="1400" dirty="0">
                <a:solidFill>
                  <a:schemeClr val="tx1"/>
                </a:solidFill>
                <a:effectLst/>
              </a:rPr>
              <a:t>:</a:t>
            </a:r>
          </a:p>
          <a:p>
            <a:endParaRPr lang="de-DE" sz="1400" dirty="0">
              <a:solidFill>
                <a:schemeClr val="tx1"/>
              </a:solidFill>
              <a:effectLst/>
            </a:endParaRPr>
          </a:p>
          <a:p>
            <a:r>
              <a:rPr lang="de-DE" sz="1400" dirty="0">
                <a:solidFill>
                  <a:schemeClr val="tx1"/>
                </a:solidFill>
                <a:effectLst/>
              </a:rPr>
              <a:t>Sizes: 0.80m * 1.20m	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400" dirty="0">
                <a:solidFill>
                  <a:schemeClr val="tx1"/>
                </a:solidFill>
                <a:effectLst/>
              </a:rPr>
              <a:t>	1.00m * 1.20m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97859" y="2115673"/>
            <a:ext cx="6813176" cy="72501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effectLst/>
              </a:rPr>
              <a:t>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allowed</a:t>
            </a:r>
            <a:r>
              <a:rPr lang="de-DE" sz="1400" dirty="0">
                <a:solidFill>
                  <a:schemeClr val="tx1"/>
                </a:solidFill>
                <a:effectLst/>
              </a:rPr>
              <a:t>:</a:t>
            </a:r>
          </a:p>
          <a:p>
            <a:endParaRPr lang="de-DE" sz="1400" dirty="0">
              <a:solidFill>
                <a:schemeClr val="tx1"/>
              </a:solidFill>
              <a:effectLst/>
            </a:endParaRPr>
          </a:p>
          <a:p>
            <a:r>
              <a:rPr lang="de-DE" sz="1400" dirty="0">
                <a:solidFill>
                  <a:schemeClr val="tx1"/>
                </a:solidFill>
                <a:effectLst/>
              </a:rPr>
              <a:t>Every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sizes</a:t>
            </a:r>
            <a:r>
              <a:rPr lang="de-DE" sz="1400" dirty="0">
                <a:solidFill>
                  <a:schemeClr val="tx1"/>
                </a:solidFill>
                <a:effectLst/>
              </a:rPr>
              <a:t> different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from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sizes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mentioned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above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7859" y="3254190"/>
            <a:ext cx="6813176" cy="115590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effectLst/>
              </a:rPr>
              <a:t>Exception</a:t>
            </a:r>
            <a:r>
              <a:rPr lang="de-DE" sz="1400" dirty="0">
                <a:solidFill>
                  <a:schemeClr val="tx1"/>
                </a:solidFill>
                <a:effectLst/>
              </a:rPr>
              <a:t>:</a:t>
            </a:r>
          </a:p>
          <a:p>
            <a:endParaRPr lang="de-DE" sz="1400" dirty="0">
              <a:solidFill>
                <a:schemeClr val="tx1"/>
              </a:solidFill>
              <a:effectLst/>
            </a:endParaRPr>
          </a:p>
          <a:p>
            <a:r>
              <a:rPr lang="de-DE" sz="1400" dirty="0">
                <a:solidFill>
                  <a:schemeClr val="tx1"/>
                </a:solidFill>
                <a:effectLst/>
              </a:rPr>
              <a:t>The </a:t>
            </a:r>
            <a:r>
              <a:rPr lang="de-DE" sz="1400" u="sng" dirty="0" err="1">
                <a:solidFill>
                  <a:schemeClr val="tx1"/>
                </a:solidFill>
                <a:effectLst/>
              </a:rPr>
              <a:t>single</a:t>
            </a:r>
            <a:r>
              <a:rPr lang="de-DE" sz="1400" u="sng" dirty="0">
                <a:solidFill>
                  <a:schemeClr val="tx1"/>
                </a:solidFill>
                <a:effectLst/>
              </a:rPr>
              <a:t> </a:t>
            </a:r>
            <a:r>
              <a:rPr lang="de-DE" sz="1400" u="sng" dirty="0" err="1">
                <a:solidFill>
                  <a:schemeClr val="tx1"/>
                </a:solidFill>
                <a:effectLst/>
              </a:rPr>
              <a:t>product</a:t>
            </a:r>
            <a:r>
              <a:rPr lang="de-DE" sz="1400" u="sng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itself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bigger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than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dimensions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mentioned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pallets</a:t>
            </a:r>
            <a:r>
              <a:rPr lang="de-DE" sz="1400" dirty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Safety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product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has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priority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13273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Pallet</a:t>
            </a:r>
            <a:r>
              <a:rPr lang="de-DE" dirty="0"/>
              <a:t> </a:t>
            </a:r>
            <a:r>
              <a:rPr lang="de-DE" dirty="0" err="1"/>
              <a:t>height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97859" y="659165"/>
            <a:ext cx="7216588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effectLst/>
              </a:rPr>
              <a:t>Maximum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height</a:t>
            </a:r>
            <a:r>
              <a:rPr lang="de-DE" sz="1400" dirty="0">
                <a:solidFill>
                  <a:schemeClr val="tx1"/>
                </a:solidFill>
                <a:effectLst/>
              </a:rPr>
              <a:t> 2.20m (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products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inclusive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)</a:t>
            </a:r>
          </a:p>
        </p:txBody>
      </p:sp>
      <p:pic>
        <p:nvPicPr>
          <p:cNvPr id="8" name="Picture 2" descr="\\dedonetapp02\GRPDATA\EINKAUF\LOGISTIK\Anlieferreporting\Fotos\0012 13.12.2010\13.12.2010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075" y="1758801"/>
            <a:ext cx="1805976" cy="2554063"/>
          </a:xfrm>
          <a:prstGeom prst="rect">
            <a:avLst/>
          </a:prstGeom>
          <a:noFill/>
        </p:spPr>
      </p:pic>
      <p:pic>
        <p:nvPicPr>
          <p:cNvPr id="9" name="Picture 2" descr="C:\Users\ffischl\Pictures\2012-03-15 Palettenqualität\Palettenqualität 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2" y="1758802"/>
            <a:ext cx="1826027" cy="25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413100" y="4312864"/>
            <a:ext cx="1645917" cy="43263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 err="1">
                <a:solidFill>
                  <a:schemeClr val="tx1"/>
                </a:solidFill>
                <a:effectLst/>
              </a:rPr>
              <a:t>correct</a:t>
            </a:r>
            <a:endParaRPr lang="de-DE" sz="16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900" dirty="0" err="1">
                <a:solidFill>
                  <a:schemeClr val="tx1"/>
                </a:solidFill>
                <a:effectLst/>
              </a:rPr>
              <a:t>Within</a:t>
            </a:r>
            <a:r>
              <a:rPr lang="de-DE" sz="900" dirty="0">
                <a:solidFill>
                  <a:schemeClr val="tx1"/>
                </a:solidFill>
                <a:effectLst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900" dirty="0">
                <a:solidFill>
                  <a:schemeClr val="tx1"/>
                </a:solidFill>
                <a:effectLst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</a:rPr>
              <a:t>guideline</a:t>
            </a:r>
            <a:endParaRPr lang="de-DE" sz="9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953402" y="4328552"/>
            <a:ext cx="1553321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 err="1">
                <a:solidFill>
                  <a:schemeClr val="tx1"/>
                </a:solidFill>
                <a:effectLst/>
              </a:rPr>
              <a:t>incorrect</a:t>
            </a:r>
            <a:endParaRPr lang="de-DE" sz="17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900" dirty="0">
                <a:solidFill>
                  <a:schemeClr val="tx1"/>
                </a:solidFill>
                <a:effectLst/>
              </a:rPr>
              <a:t>outside </a:t>
            </a:r>
            <a:r>
              <a:rPr lang="de-DE" sz="9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900" dirty="0">
                <a:solidFill>
                  <a:schemeClr val="tx1"/>
                </a:solidFill>
                <a:effectLst/>
              </a:rPr>
              <a:t> </a:t>
            </a:r>
            <a:r>
              <a:rPr lang="de-DE" sz="900" dirty="0" err="1">
                <a:solidFill>
                  <a:schemeClr val="tx1"/>
                </a:solidFill>
                <a:effectLst/>
              </a:rPr>
              <a:t>guideline</a:t>
            </a:r>
            <a:endParaRPr lang="de-DE" sz="900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48" y="970757"/>
            <a:ext cx="593774" cy="5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2533" y="908350"/>
            <a:ext cx="787052" cy="6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850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Exception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Pallet</a:t>
            </a:r>
            <a:r>
              <a:rPr lang="de-DE" dirty="0"/>
              <a:t> </a:t>
            </a:r>
            <a:r>
              <a:rPr lang="de-DE" dirty="0" err="1"/>
              <a:t>height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pallet</a:t>
            </a:r>
            <a:r>
              <a:rPr lang="de-DE" dirty="0"/>
              <a:t> </a:t>
            </a:r>
            <a:r>
              <a:rPr lang="de-DE" dirty="0" err="1"/>
              <a:t>size</a:t>
            </a:r>
            <a:endParaRPr lang="de-DE" dirty="0"/>
          </a:p>
        </p:txBody>
      </p:sp>
      <p:pic>
        <p:nvPicPr>
          <p:cNvPr id="12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41" y="827321"/>
            <a:ext cx="748348" cy="7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9959" y="764913"/>
            <a:ext cx="972197" cy="7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ffischl\Pictures\2012-03-15 Palettenqualität\Palettenqualität 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46" y="1730187"/>
            <a:ext cx="1692137" cy="22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ffischl\Pictures\2012-03-15 Palettenqualität\Palettenqualität 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93" y="1730187"/>
            <a:ext cx="1698115" cy="22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507969" y="1994880"/>
            <a:ext cx="2032219" cy="173476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  <a:effectLst/>
              </a:rPr>
              <a:t>Exception</a:t>
            </a:r>
            <a:r>
              <a:rPr lang="de-DE" sz="1200" dirty="0">
                <a:solidFill>
                  <a:schemeClr val="tx1"/>
                </a:solidFill>
                <a:effectLst/>
              </a:rPr>
              <a:t>:</a:t>
            </a:r>
          </a:p>
          <a:p>
            <a:endParaRPr lang="de-DE" sz="1200" dirty="0">
              <a:solidFill>
                <a:schemeClr val="tx1"/>
              </a:solidFill>
              <a:effectLst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The </a:t>
            </a:r>
            <a:r>
              <a:rPr lang="de-DE" sz="1200" u="sng" dirty="0" err="1">
                <a:solidFill>
                  <a:schemeClr val="tx1"/>
                </a:solidFill>
                <a:effectLst/>
              </a:rPr>
              <a:t>single</a:t>
            </a:r>
            <a:r>
              <a:rPr lang="de-DE" sz="1200" u="sng" dirty="0">
                <a:solidFill>
                  <a:schemeClr val="tx1"/>
                </a:solidFill>
                <a:effectLst/>
              </a:rPr>
              <a:t> </a:t>
            </a:r>
            <a:r>
              <a:rPr lang="de-DE" sz="1200" u="sng" dirty="0" err="1">
                <a:solidFill>
                  <a:schemeClr val="tx1"/>
                </a:solidFill>
                <a:effectLst/>
              </a:rPr>
              <a:t>product</a:t>
            </a:r>
            <a:r>
              <a:rPr lang="de-DE" sz="1200" u="sng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itself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bigger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than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dimensions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mentioned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pallets</a:t>
            </a:r>
            <a:r>
              <a:rPr lang="de-DE" sz="1200" dirty="0">
                <a:solidFill>
                  <a:schemeClr val="tx1"/>
                </a:solidFill>
                <a:effectLst/>
              </a:rPr>
              <a:t>.</a:t>
            </a:r>
          </a:p>
          <a:p>
            <a:endParaRPr lang="de-DE" sz="1200" dirty="0">
              <a:solidFill>
                <a:schemeClr val="tx1"/>
              </a:solidFill>
              <a:effectLst/>
            </a:endParaRPr>
          </a:p>
          <a:p>
            <a:r>
              <a:rPr lang="de-DE" sz="12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Safety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product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has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priority</a:t>
            </a:r>
            <a:endParaRPr lang="de-DE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95264" y="4141483"/>
            <a:ext cx="1888572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000" dirty="0" err="1">
                <a:solidFill>
                  <a:schemeClr val="tx1"/>
                </a:solidFill>
                <a:effectLst/>
              </a:rPr>
              <a:t>Dimensions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single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product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are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bigger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than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</a:p>
          <a:p>
            <a:pPr algn="ctr"/>
            <a:r>
              <a:rPr lang="de-DE" sz="1000" dirty="0">
                <a:solidFill>
                  <a:schemeClr val="tx1"/>
                </a:solidFill>
                <a:effectLst/>
              </a:rPr>
              <a:t>1.20m (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size</a:t>
            </a:r>
            <a:r>
              <a:rPr lang="de-DE" sz="1000" dirty="0">
                <a:solidFill>
                  <a:schemeClr val="tx1"/>
                </a:solidFill>
                <a:effectLst/>
              </a:rPr>
              <a:t>)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to</a:t>
            </a:r>
            <a:r>
              <a:rPr lang="de-DE" sz="1000" dirty="0">
                <a:solidFill>
                  <a:schemeClr val="tx1"/>
                </a:solidFill>
                <a:effectLst/>
              </a:rPr>
              <a:t> 2.20m (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height</a:t>
            </a:r>
            <a:r>
              <a:rPr lang="de-DE" sz="1000" dirty="0">
                <a:solidFill>
                  <a:schemeClr val="tx1"/>
                </a:solidFill>
                <a:effectLst/>
              </a:rPr>
              <a:t>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802428" y="4141483"/>
            <a:ext cx="1888572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000" dirty="0" err="1">
                <a:solidFill>
                  <a:schemeClr val="tx1"/>
                </a:solidFill>
                <a:effectLst/>
              </a:rPr>
              <a:t>Dimensions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single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product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are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smaller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than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</a:p>
          <a:p>
            <a:pPr algn="ctr"/>
            <a:r>
              <a:rPr lang="de-DE" sz="1000" dirty="0">
                <a:solidFill>
                  <a:schemeClr val="tx1"/>
                </a:solidFill>
                <a:effectLst/>
              </a:rPr>
              <a:t>1.20m (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size</a:t>
            </a:r>
            <a:r>
              <a:rPr lang="de-DE" sz="1000" dirty="0">
                <a:solidFill>
                  <a:schemeClr val="tx1"/>
                </a:solidFill>
                <a:effectLst/>
              </a:rPr>
              <a:t>)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to</a:t>
            </a:r>
            <a:r>
              <a:rPr lang="de-DE" sz="1000" dirty="0">
                <a:solidFill>
                  <a:schemeClr val="tx1"/>
                </a:solidFill>
                <a:effectLst/>
              </a:rPr>
              <a:t> 2.20m (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height</a:t>
            </a:r>
            <a:r>
              <a:rPr lang="de-DE" sz="1000" dirty="0">
                <a:solidFill>
                  <a:schemeClr val="tx1"/>
                </a:solidFill>
                <a:effectLst/>
              </a:rPr>
              <a:t>)</a:t>
            </a:r>
          </a:p>
        </p:txBody>
      </p:sp>
      <p:cxnSp>
        <p:nvCxnSpPr>
          <p:cNvPr id="19" name="Gerade Verbindung 18"/>
          <p:cNvCxnSpPr/>
          <p:nvPr/>
        </p:nvCxnSpPr>
        <p:spPr bwMode="auto">
          <a:xfrm>
            <a:off x="1890736" y="1855625"/>
            <a:ext cx="17930" cy="18740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>
            <a:off x="1890736" y="1855623"/>
            <a:ext cx="893566" cy="3041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feld 20"/>
          <p:cNvSpPr txBox="1"/>
          <p:nvPr/>
        </p:nvSpPr>
        <p:spPr>
          <a:xfrm rot="1126235">
            <a:off x="2111424" y="2073474"/>
            <a:ext cx="585082" cy="217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900" dirty="0">
                <a:solidFill>
                  <a:schemeClr val="tx1"/>
                </a:solidFill>
                <a:effectLst/>
              </a:rPr>
              <a:t>1.40m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899705" y="3023104"/>
            <a:ext cx="573741" cy="2171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900" dirty="0">
                <a:solidFill>
                  <a:schemeClr val="tx1"/>
                </a:solidFill>
                <a:effectLst/>
              </a:rPr>
              <a:t>2.30m</a:t>
            </a:r>
          </a:p>
        </p:txBody>
      </p:sp>
      <p:cxnSp>
        <p:nvCxnSpPr>
          <p:cNvPr id="23" name="Gerade Verbindung 22"/>
          <p:cNvCxnSpPr/>
          <p:nvPr/>
        </p:nvCxnSpPr>
        <p:spPr bwMode="auto">
          <a:xfrm flipH="1">
            <a:off x="1890736" y="3496235"/>
            <a:ext cx="787119" cy="3825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/>
          <p:nvPr/>
        </p:nvCxnSpPr>
        <p:spPr bwMode="auto">
          <a:xfrm flipH="1" flipV="1">
            <a:off x="1398494" y="3427120"/>
            <a:ext cx="492242" cy="4516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feld 24"/>
          <p:cNvSpPr txBox="1"/>
          <p:nvPr/>
        </p:nvSpPr>
        <p:spPr>
          <a:xfrm rot="20039825">
            <a:off x="2159080" y="3666538"/>
            <a:ext cx="554767" cy="217186"/>
          </a:xfrm>
          <a:prstGeom prst="rect">
            <a:avLst/>
          </a:prstGeom>
          <a:noFill/>
          <a:ln w="28575"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900" dirty="0">
                <a:solidFill>
                  <a:schemeClr val="tx1"/>
                </a:solidFill>
                <a:effectLst/>
              </a:rPr>
              <a:t>1.40m</a:t>
            </a:r>
          </a:p>
        </p:txBody>
      </p:sp>
      <p:sp>
        <p:nvSpPr>
          <p:cNvPr id="26" name="Textfeld 25"/>
          <p:cNvSpPr txBox="1"/>
          <p:nvPr/>
        </p:nvSpPr>
        <p:spPr>
          <a:xfrm rot="2731983">
            <a:off x="1264200" y="3615716"/>
            <a:ext cx="521235" cy="217186"/>
          </a:xfrm>
          <a:prstGeom prst="rect">
            <a:avLst/>
          </a:prstGeom>
          <a:noFill/>
          <a:ln w="28575"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900" dirty="0">
                <a:solidFill>
                  <a:schemeClr val="tx1"/>
                </a:solidFill>
                <a:effectLst/>
              </a:rPr>
              <a:t>1.00m</a:t>
            </a:r>
          </a:p>
        </p:txBody>
      </p:sp>
      <p:cxnSp>
        <p:nvCxnSpPr>
          <p:cNvPr id="27" name="Gerade Verbindung 26"/>
          <p:cNvCxnSpPr/>
          <p:nvPr/>
        </p:nvCxnSpPr>
        <p:spPr bwMode="auto">
          <a:xfrm flipH="1">
            <a:off x="6444174" y="3652948"/>
            <a:ext cx="622495" cy="3670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/>
          <p:nvPr/>
        </p:nvCxnSpPr>
        <p:spPr bwMode="auto">
          <a:xfrm flipH="1" flipV="1">
            <a:off x="5900646" y="3555921"/>
            <a:ext cx="543522" cy="4641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feld 28"/>
          <p:cNvSpPr txBox="1"/>
          <p:nvPr/>
        </p:nvSpPr>
        <p:spPr>
          <a:xfrm rot="2313876">
            <a:off x="5788387" y="3712351"/>
            <a:ext cx="554767" cy="217186"/>
          </a:xfrm>
          <a:prstGeom prst="rect">
            <a:avLst/>
          </a:prstGeom>
          <a:noFill/>
          <a:ln w="28575"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900" dirty="0">
                <a:solidFill>
                  <a:schemeClr val="tx1"/>
                </a:solidFill>
                <a:effectLst/>
              </a:rPr>
              <a:t>1.32m</a:t>
            </a:r>
          </a:p>
        </p:txBody>
      </p:sp>
      <p:sp>
        <p:nvSpPr>
          <p:cNvPr id="30" name="Textfeld 29"/>
          <p:cNvSpPr txBox="1"/>
          <p:nvPr/>
        </p:nvSpPr>
        <p:spPr>
          <a:xfrm rot="19617444">
            <a:off x="6670097" y="3727904"/>
            <a:ext cx="554767" cy="217186"/>
          </a:xfrm>
          <a:prstGeom prst="rect">
            <a:avLst/>
          </a:prstGeom>
          <a:noFill/>
          <a:ln w="28575"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900" dirty="0">
                <a:solidFill>
                  <a:schemeClr val="tx1"/>
                </a:solidFill>
                <a:effectLst/>
              </a:rPr>
              <a:t>1.20m</a:t>
            </a:r>
          </a:p>
        </p:txBody>
      </p:sp>
      <p:cxnSp>
        <p:nvCxnSpPr>
          <p:cNvPr id="31" name="Gerade Verbindung 30"/>
          <p:cNvCxnSpPr/>
          <p:nvPr/>
        </p:nvCxnSpPr>
        <p:spPr bwMode="auto">
          <a:xfrm flipH="1" flipV="1">
            <a:off x="5942114" y="1836861"/>
            <a:ext cx="4" cy="17190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 Verbindung 31"/>
          <p:cNvCxnSpPr/>
          <p:nvPr/>
        </p:nvCxnSpPr>
        <p:spPr bwMode="auto">
          <a:xfrm>
            <a:off x="5942118" y="1814320"/>
            <a:ext cx="8995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feld 32"/>
          <p:cNvSpPr txBox="1"/>
          <p:nvPr/>
        </p:nvSpPr>
        <p:spPr>
          <a:xfrm>
            <a:off x="6012004" y="2915085"/>
            <a:ext cx="585775" cy="2171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900" dirty="0">
                <a:solidFill>
                  <a:schemeClr val="tx1"/>
                </a:solidFill>
                <a:effectLst/>
              </a:rPr>
              <a:t>2.34m</a:t>
            </a:r>
          </a:p>
        </p:txBody>
      </p:sp>
      <p:cxnSp>
        <p:nvCxnSpPr>
          <p:cNvPr id="34" name="Gerade Verbindung 33"/>
          <p:cNvCxnSpPr/>
          <p:nvPr/>
        </p:nvCxnSpPr>
        <p:spPr bwMode="auto">
          <a:xfrm>
            <a:off x="6552383" y="2684858"/>
            <a:ext cx="514286" cy="313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7066669" y="2356579"/>
            <a:ext cx="0" cy="3596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feld 35"/>
          <p:cNvSpPr txBox="1"/>
          <p:nvPr/>
        </p:nvSpPr>
        <p:spPr>
          <a:xfrm>
            <a:off x="6534594" y="2682446"/>
            <a:ext cx="585775" cy="201798"/>
          </a:xfrm>
          <a:prstGeom prst="rect">
            <a:avLst/>
          </a:prstGeom>
          <a:noFill/>
          <a:ln w="28575"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0.60m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941998" y="2420237"/>
            <a:ext cx="585775" cy="201798"/>
          </a:xfrm>
          <a:prstGeom prst="rect">
            <a:avLst/>
          </a:prstGeom>
          <a:noFill/>
          <a:ln w="28575"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0.28m</a:t>
            </a:r>
          </a:p>
        </p:txBody>
      </p:sp>
      <p:sp>
        <p:nvSpPr>
          <p:cNvPr id="38" name="Textfeld 37"/>
          <p:cNvSpPr txBox="1"/>
          <p:nvPr/>
        </p:nvSpPr>
        <p:spPr>
          <a:xfrm rot="619871">
            <a:off x="6089169" y="2643235"/>
            <a:ext cx="585775" cy="201798"/>
          </a:xfrm>
          <a:prstGeom prst="rect">
            <a:avLst/>
          </a:prstGeom>
          <a:noFill/>
          <a:ln w="28575">
            <a:noFill/>
          </a:ln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effectLst/>
              </a:rPr>
              <a:t>0.44m</a:t>
            </a:r>
          </a:p>
        </p:txBody>
      </p:sp>
    </p:spTree>
    <p:extLst>
      <p:ext uri="{BB962C8B-B14F-4D97-AF65-F5344CB8AC3E}">
        <p14:creationId xmlns:p14="http://schemas.microsoft.com/office/powerpoint/2010/main" val="1231173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Pallet-wrapping</a:t>
            </a:r>
            <a:endParaRPr lang="de-DE" dirty="0"/>
          </a:p>
        </p:txBody>
      </p:sp>
      <p:pic>
        <p:nvPicPr>
          <p:cNvPr id="12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41" y="827321"/>
            <a:ext cx="748348" cy="7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9959" y="764913"/>
            <a:ext cx="972197" cy="7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2647685" y="594762"/>
            <a:ext cx="6494449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effectLst/>
              </a:rPr>
              <a:t>Only</a:t>
            </a:r>
            <a:r>
              <a:rPr lang="de-DE" sz="1400" dirty="0">
                <a:solidFill>
                  <a:schemeClr val="tx1"/>
                </a:solidFill>
                <a:effectLst/>
              </a:rPr>
              <a:t> transparent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pallet-wrapping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allowed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40" name="Picture 6" descr="\\dedonetapp02\DATA2\GRPDATA\EINKAUF\LOGISTIK\Anlieferreporting\Fotos\0071 07.11.2011\Paletten undurchsichtig foliert-M221152-SANDISK-0071-07112011-80411961-DE-44-FYL92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5399" y="1665136"/>
            <a:ext cx="2232019" cy="25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ffischl\Pictures\2012-03-15 Palettenqualität\Palettenqualität 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17" y="1671780"/>
            <a:ext cx="2018729" cy="25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feld 41"/>
          <p:cNvSpPr txBox="1"/>
          <p:nvPr/>
        </p:nvSpPr>
        <p:spPr>
          <a:xfrm>
            <a:off x="5220643" y="4372730"/>
            <a:ext cx="3164542" cy="34029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700" dirty="0" err="1">
                <a:solidFill>
                  <a:schemeClr val="tx1"/>
                </a:solidFill>
                <a:effectLst/>
              </a:rPr>
              <a:t>Wrapped</a:t>
            </a:r>
            <a:r>
              <a:rPr lang="de-DE" sz="1700" dirty="0">
                <a:solidFill>
                  <a:schemeClr val="tx1"/>
                </a:solidFill>
                <a:effectLst/>
              </a:rPr>
              <a:t> intransparent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751168" y="4373754"/>
            <a:ext cx="3164542" cy="34029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700" dirty="0" err="1">
                <a:solidFill>
                  <a:schemeClr val="tx1"/>
                </a:solidFill>
                <a:effectLst/>
              </a:rPr>
              <a:t>Wrapped</a:t>
            </a:r>
            <a:r>
              <a:rPr lang="de-DE" sz="1700" dirty="0">
                <a:solidFill>
                  <a:schemeClr val="tx1"/>
                </a:solidFill>
                <a:effectLst/>
              </a:rPr>
              <a:t> transparent</a:t>
            </a:r>
          </a:p>
        </p:txBody>
      </p:sp>
    </p:spTree>
    <p:extLst>
      <p:ext uri="{BB962C8B-B14F-4D97-AF65-F5344CB8AC3E}">
        <p14:creationId xmlns:p14="http://schemas.microsoft.com/office/powerpoint/2010/main" val="32051635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Rectangle 5"/>
          <p:cNvSpPr>
            <a:spLocks noGrp="1" noChangeArrowheads="1"/>
          </p:cNvSpPr>
          <p:nvPr>
            <p:ph idx="1"/>
          </p:nvPr>
        </p:nvSpPr>
        <p:spPr>
          <a:xfrm>
            <a:off x="274320" y="684649"/>
            <a:ext cx="4137660" cy="3957471"/>
          </a:xfrm>
        </p:spPr>
        <p:txBody>
          <a:bodyPr anchor="ctr">
            <a:noAutofit/>
          </a:bodyPr>
          <a:lstStyle/>
          <a:p>
            <a:r>
              <a:rPr lang="de-DE" sz="1600" dirty="0" err="1"/>
              <a:t>Usable</a:t>
            </a:r>
            <a:r>
              <a:rPr lang="de-DE" sz="1600" dirty="0"/>
              <a:t> </a:t>
            </a:r>
            <a:r>
              <a:rPr lang="de-DE" sz="1600" dirty="0" err="1"/>
              <a:t>pallet-types</a:t>
            </a:r>
            <a:endParaRPr lang="de-DE" sz="1600" dirty="0"/>
          </a:p>
          <a:p>
            <a:r>
              <a:rPr lang="de-DE" sz="1600" dirty="0"/>
              <a:t>Not </a:t>
            </a:r>
            <a:r>
              <a:rPr lang="de-DE" sz="1600" dirty="0" err="1"/>
              <a:t>usable</a:t>
            </a:r>
            <a:r>
              <a:rPr lang="de-DE" sz="1600" dirty="0"/>
              <a:t> </a:t>
            </a:r>
            <a:r>
              <a:rPr lang="de-DE" sz="1600" dirty="0" err="1"/>
              <a:t>pallet-types</a:t>
            </a:r>
            <a:endParaRPr lang="de-DE" sz="1600" dirty="0"/>
          </a:p>
          <a:p>
            <a:r>
              <a:rPr lang="de-DE" sz="1600" dirty="0"/>
              <a:t>Common </a:t>
            </a:r>
            <a:r>
              <a:rPr lang="de-DE" sz="1600" dirty="0" err="1"/>
              <a:t>information</a:t>
            </a:r>
            <a:r>
              <a:rPr lang="de-DE" sz="1600" dirty="0"/>
              <a:t> </a:t>
            </a:r>
            <a:r>
              <a:rPr lang="de-DE" sz="1600" dirty="0" err="1"/>
              <a:t>concerning</a:t>
            </a:r>
            <a:r>
              <a:rPr lang="de-DE" sz="1600" dirty="0"/>
              <a:t> </a:t>
            </a:r>
            <a:r>
              <a:rPr lang="de-DE" sz="1600" dirty="0" err="1"/>
              <a:t>pallets</a:t>
            </a:r>
            <a:endParaRPr lang="de-DE" sz="1600" dirty="0"/>
          </a:p>
          <a:p>
            <a:r>
              <a:rPr lang="de-DE" sz="1600" dirty="0" err="1"/>
              <a:t>Accepted</a:t>
            </a:r>
            <a:r>
              <a:rPr lang="de-DE" sz="1600" dirty="0"/>
              <a:t> </a:t>
            </a:r>
            <a:r>
              <a:rPr lang="de-DE" sz="1600" dirty="0" err="1"/>
              <a:t>pallet</a:t>
            </a:r>
            <a:r>
              <a:rPr lang="de-DE" sz="1600" dirty="0"/>
              <a:t> </a:t>
            </a:r>
            <a:r>
              <a:rPr lang="de-DE" sz="1600" dirty="0" err="1"/>
              <a:t>sizes</a:t>
            </a:r>
            <a:endParaRPr lang="de-DE" sz="1600" dirty="0"/>
          </a:p>
          <a:p>
            <a:r>
              <a:rPr lang="de-DE" sz="1600" dirty="0" err="1"/>
              <a:t>Pallet</a:t>
            </a:r>
            <a:r>
              <a:rPr lang="de-DE" sz="1600" dirty="0"/>
              <a:t> </a:t>
            </a:r>
            <a:r>
              <a:rPr lang="de-DE" sz="1600" dirty="0" err="1"/>
              <a:t>height</a:t>
            </a:r>
            <a:r>
              <a:rPr lang="de-DE" sz="1600" dirty="0"/>
              <a:t> </a:t>
            </a:r>
          </a:p>
          <a:p>
            <a:r>
              <a:rPr lang="de-DE" sz="1600" dirty="0" err="1"/>
              <a:t>Exception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pallet</a:t>
            </a:r>
            <a:r>
              <a:rPr lang="de-DE" sz="1600" dirty="0"/>
              <a:t> </a:t>
            </a:r>
            <a:r>
              <a:rPr lang="de-DE" sz="1600" dirty="0" err="1"/>
              <a:t>height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size</a:t>
            </a:r>
            <a:endParaRPr lang="de-DE" sz="1600" dirty="0"/>
          </a:p>
          <a:p>
            <a:r>
              <a:rPr lang="de-DE" sz="1600" dirty="0" err="1"/>
              <a:t>Pallet</a:t>
            </a:r>
            <a:r>
              <a:rPr lang="de-DE" sz="1600" dirty="0"/>
              <a:t> </a:t>
            </a:r>
            <a:r>
              <a:rPr lang="de-DE" sz="1600" dirty="0" err="1"/>
              <a:t>wrapping</a:t>
            </a:r>
            <a:endParaRPr lang="de-DE" sz="1600" dirty="0"/>
          </a:p>
          <a:p>
            <a:r>
              <a:rPr lang="de-DE" sz="1600" dirty="0" err="1"/>
              <a:t>Delivery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than</a:t>
            </a:r>
            <a:r>
              <a:rPr lang="de-DE" sz="1600" dirty="0"/>
              <a:t> 15 </a:t>
            </a:r>
            <a:r>
              <a:rPr lang="de-DE" sz="1600" dirty="0" err="1"/>
              <a:t>cartons</a:t>
            </a:r>
            <a:endParaRPr lang="de-DE" sz="1600" dirty="0"/>
          </a:p>
          <a:p>
            <a:r>
              <a:rPr lang="de-DE" sz="1600" dirty="0"/>
              <a:t>Products </a:t>
            </a:r>
            <a:r>
              <a:rPr lang="de-DE" sz="1600" dirty="0" err="1"/>
              <a:t>jut</a:t>
            </a:r>
            <a:r>
              <a:rPr lang="de-DE" sz="1600" dirty="0"/>
              <a:t> out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pallet</a:t>
            </a:r>
            <a:endParaRPr lang="de-DE" sz="1600" dirty="0"/>
          </a:p>
          <a:p>
            <a:r>
              <a:rPr lang="de-DE" sz="1600" dirty="0" err="1"/>
              <a:t>Condition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 smtClean="0"/>
              <a:t>pallets</a:t>
            </a:r>
            <a:endParaRPr lang="de-DE" sz="1600" dirty="0" smtClean="0"/>
          </a:p>
          <a:p>
            <a:r>
              <a:rPr lang="de-DE" sz="1600" dirty="0" err="1"/>
              <a:t>Marking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mixed</a:t>
            </a:r>
            <a:r>
              <a:rPr lang="de-DE" sz="1600" dirty="0"/>
              <a:t> </a:t>
            </a:r>
            <a:r>
              <a:rPr lang="de-DE" sz="1600" dirty="0" err="1" smtClean="0"/>
              <a:t>pallets</a:t>
            </a:r>
            <a:endParaRPr lang="de-DE" sz="1600" dirty="0" smtClean="0"/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25060" y="608449"/>
            <a:ext cx="3765500" cy="39574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4450" rIns="90487" bIns="44450" numCol="1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defTabSz="874713" rtl="0" eaLnBrk="1" fontAlgn="base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346075" algn="l"/>
              </a:tabLst>
              <a:defRPr sz="2400" b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21208" indent="-228600" algn="l" defTabSz="874713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−"/>
              <a:tabLst>
                <a:tab pos="347663" algn="l"/>
              </a:tabLst>
              <a:defRPr sz="2000" b="0">
                <a:solidFill>
                  <a:schemeClr val="tx1"/>
                </a:solidFill>
                <a:effectLst/>
                <a:latin typeface="+mn-lt"/>
              </a:defRPr>
            </a:lvl2pPr>
            <a:lvl3pPr marL="685800" indent="-210312" algn="l" defTabSz="874713" rtl="0" eaLnBrk="1" fontAlgn="base" hangingPunct="1">
              <a:spcBef>
                <a:spcPts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−"/>
              <a:tabLst>
                <a:tab pos="346075" algn="l"/>
              </a:tabLst>
              <a:defRPr sz="2000" b="0">
                <a:solidFill>
                  <a:schemeClr val="tx1"/>
                </a:solidFill>
                <a:effectLst/>
                <a:latin typeface="+mn-lt"/>
              </a:defRPr>
            </a:lvl3pPr>
            <a:lvl4pPr marL="860425" indent="-174625" algn="l" defTabSz="874713" rtl="0" eaLnBrk="1" fontAlgn="base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346075" algn="l"/>
              </a:tabLst>
              <a:defRPr sz="2000" b="0">
                <a:solidFill>
                  <a:schemeClr val="tx1"/>
                </a:solidFill>
                <a:effectLst/>
                <a:latin typeface="+mn-lt"/>
              </a:defRPr>
            </a:lvl4pPr>
            <a:lvl5pPr marL="1033463" indent="-173038" algn="l" defTabSz="874713" rtl="0" eaLnBrk="1" fontAlgn="base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346075" algn="l"/>
              </a:tabLst>
              <a:defRPr sz="2000" b="0">
                <a:solidFill>
                  <a:schemeClr val="tx1"/>
                </a:solidFill>
                <a:effectLst/>
                <a:latin typeface="+mn-lt"/>
              </a:defRPr>
            </a:lvl5pPr>
            <a:lvl6pPr marL="2576513" indent="-234950" algn="l" defTabSz="8747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33713" indent="-234950" algn="l" defTabSz="8747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490913" indent="-234950" algn="l" defTabSz="8747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48113" indent="-234950" algn="l" defTabSz="8747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600" kern="0" dirty="0" err="1" smtClean="0"/>
              <a:t>Marking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of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mixed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boxes</a:t>
            </a:r>
            <a:endParaRPr lang="de-DE" sz="1600" kern="0" dirty="0" smtClean="0"/>
          </a:p>
          <a:p>
            <a:r>
              <a:rPr lang="de-DE" sz="1600" kern="0" dirty="0" err="1" smtClean="0"/>
              <a:t>Missing</a:t>
            </a:r>
            <a:r>
              <a:rPr lang="de-DE" sz="1600" kern="0" dirty="0" smtClean="0"/>
              <a:t> EAN/VPN on </a:t>
            </a:r>
            <a:r>
              <a:rPr lang="de-DE" sz="1600" kern="0" dirty="0" err="1" smtClean="0"/>
              <a:t>the</a:t>
            </a:r>
            <a:r>
              <a:rPr lang="de-DE" sz="1600" kern="0" dirty="0" smtClean="0"/>
              <a:t> Single Unit</a:t>
            </a:r>
          </a:p>
          <a:p>
            <a:r>
              <a:rPr lang="de-DE" sz="1600" kern="0" dirty="0" err="1" smtClean="0"/>
              <a:t>Missing</a:t>
            </a:r>
            <a:r>
              <a:rPr lang="de-DE" sz="1600" kern="0" dirty="0" smtClean="0"/>
              <a:t> EAN/VPN on </a:t>
            </a:r>
            <a:r>
              <a:rPr lang="de-DE" sz="1600" kern="0" dirty="0" err="1" smtClean="0"/>
              <a:t>the</a:t>
            </a:r>
            <a:r>
              <a:rPr lang="de-DE" sz="1600" kern="0" dirty="0" smtClean="0"/>
              <a:t> Case</a:t>
            </a:r>
          </a:p>
          <a:p>
            <a:r>
              <a:rPr lang="de-DE" sz="1600" kern="0" dirty="0" smtClean="0"/>
              <a:t>EAN/VPN not </a:t>
            </a:r>
            <a:r>
              <a:rPr lang="de-DE" sz="1600" kern="0" dirty="0" err="1" smtClean="0"/>
              <a:t>usable</a:t>
            </a:r>
            <a:endParaRPr lang="de-DE" sz="1600" kern="0" dirty="0" smtClean="0"/>
          </a:p>
          <a:p>
            <a:r>
              <a:rPr lang="de-DE" sz="1600" kern="0" dirty="0" smtClean="0"/>
              <a:t>Serial-</a:t>
            </a:r>
            <a:r>
              <a:rPr lang="de-DE" sz="1600" kern="0" dirty="0" err="1" smtClean="0"/>
              <a:t>number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marking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of</a:t>
            </a:r>
            <a:r>
              <a:rPr lang="de-DE" sz="1600" kern="0" dirty="0" smtClean="0"/>
              <a:t> Single Units</a:t>
            </a:r>
          </a:p>
          <a:p>
            <a:r>
              <a:rPr lang="de-DE" sz="1600" kern="0" dirty="0" smtClean="0"/>
              <a:t>Serial-</a:t>
            </a:r>
            <a:r>
              <a:rPr lang="de-DE" sz="1600" kern="0" dirty="0" err="1" smtClean="0"/>
              <a:t>number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marking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of</a:t>
            </a:r>
            <a:r>
              <a:rPr lang="de-DE" sz="1600" kern="0" dirty="0" smtClean="0"/>
              <a:t> Cases</a:t>
            </a:r>
          </a:p>
          <a:p>
            <a:r>
              <a:rPr lang="de-DE" sz="1600" kern="0" dirty="0" err="1" smtClean="0"/>
              <a:t>Deficient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loading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quality</a:t>
            </a:r>
            <a:endParaRPr lang="de-DE" sz="1600" kern="0" dirty="0" smtClean="0"/>
          </a:p>
          <a:p>
            <a:r>
              <a:rPr lang="de-DE" sz="1600" kern="0" dirty="0" err="1" smtClean="0"/>
              <a:t>Examples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of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risks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by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using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wrong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pallets</a:t>
            </a:r>
            <a:endParaRPr lang="de-DE" sz="1600" kern="0" dirty="0" smtClean="0"/>
          </a:p>
          <a:p>
            <a:r>
              <a:rPr lang="de-DE" sz="1600" kern="0" dirty="0" err="1" smtClean="0"/>
              <a:t>Excerpt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from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the</a:t>
            </a:r>
            <a:r>
              <a:rPr lang="de-DE" sz="1600" kern="0" dirty="0" smtClean="0"/>
              <a:t> relevant </a:t>
            </a:r>
            <a:r>
              <a:rPr lang="de-DE" sz="1600" kern="0" dirty="0" err="1" smtClean="0"/>
              <a:t>delivery-guidelines</a:t>
            </a:r>
            <a:endParaRPr lang="de-DE" sz="1600" kern="0" dirty="0"/>
          </a:p>
        </p:txBody>
      </p:sp>
    </p:spTree>
    <p:extLst>
      <p:ext uri="{BB962C8B-B14F-4D97-AF65-F5344CB8AC3E}">
        <p14:creationId xmlns:p14="http://schemas.microsoft.com/office/powerpoint/2010/main" val="10882198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Delivery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15 </a:t>
            </a:r>
            <a:r>
              <a:rPr lang="de-DE" dirty="0" err="1"/>
              <a:t>cartons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295717" y="562963"/>
            <a:ext cx="7377953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200" dirty="0" err="1">
                <a:solidFill>
                  <a:schemeClr val="tx1"/>
                </a:solidFill>
                <a:effectLst/>
              </a:rPr>
              <a:t>Palletizing</a:t>
            </a:r>
            <a:r>
              <a:rPr lang="de-DE" sz="1200" dirty="0">
                <a:solidFill>
                  <a:schemeClr val="tx1"/>
                </a:solidFill>
                <a:effectLst/>
              </a:rPr>
              <a:t>:</a:t>
            </a:r>
          </a:p>
          <a:p>
            <a:r>
              <a:rPr lang="de-DE" sz="1200" dirty="0" err="1">
                <a:solidFill>
                  <a:schemeClr val="tx1"/>
                </a:solidFill>
                <a:effectLst/>
              </a:rPr>
              <a:t>Deliveries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more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than</a:t>
            </a:r>
            <a:r>
              <a:rPr lang="de-DE" sz="1200" dirty="0">
                <a:solidFill>
                  <a:schemeClr val="tx1"/>
                </a:solidFill>
                <a:effectLst/>
              </a:rPr>
              <a:t> 15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cartons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have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to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be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palletized</a:t>
            </a:r>
            <a:endParaRPr lang="de-DE" sz="1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1" name="Picture 2" descr="\\dedonetapp02\DATA2\GRPDATA\EINKAUF\LOGISTIK\Anlieferreporting\Fotos\0015 22.11.2011\Anlieferung über Paketdienst mit mehr als 15 Karton lose-L240333-GAINWARD-0015-22112011-318322-DE-44-GL561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9296" y="1976385"/>
            <a:ext cx="2223675" cy="16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950455" y="3861949"/>
            <a:ext cx="2281356" cy="72501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Loose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cartons</a:t>
            </a:r>
            <a:r>
              <a:rPr lang="de-DE" sz="1400" dirty="0">
                <a:solidFill>
                  <a:schemeClr val="tx1"/>
                </a:solidFill>
                <a:effectLst/>
              </a:rPr>
              <a:t>; 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palletized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incorrect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425036" y="3861949"/>
            <a:ext cx="2288016" cy="72501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 err="1">
                <a:solidFill>
                  <a:schemeClr val="tx1"/>
                </a:solidFill>
                <a:effectLst/>
              </a:rPr>
              <a:t>No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loose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cartons</a:t>
            </a:r>
            <a:r>
              <a:rPr lang="de-DE" sz="1400" dirty="0">
                <a:solidFill>
                  <a:schemeClr val="tx1"/>
                </a:solidFill>
                <a:effectLst/>
              </a:rPr>
              <a:t>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palletized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2" descr="C:\Users\ffischl\Pictures\2012-03-15 Palettenqualität\Palettenqualität 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06" y="1977916"/>
            <a:ext cx="2223676" cy="16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73" y="1023770"/>
            <a:ext cx="632323" cy="6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8312" y="1010982"/>
            <a:ext cx="821465" cy="67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2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Products </a:t>
            </a:r>
            <a:r>
              <a:rPr lang="de-DE" dirty="0" err="1"/>
              <a:t>jut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pallet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Products hang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pallet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603112" y="860157"/>
            <a:ext cx="5611010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effectLst/>
              </a:rPr>
              <a:t>The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products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may</a:t>
            </a:r>
            <a:r>
              <a:rPr lang="de-DE" sz="1400" dirty="0">
                <a:solidFill>
                  <a:schemeClr val="tx1"/>
                </a:solidFill>
                <a:effectLst/>
              </a:rPr>
              <a:t> 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jut</a:t>
            </a:r>
            <a:r>
              <a:rPr lang="de-DE" sz="1400" dirty="0">
                <a:solidFill>
                  <a:schemeClr val="tx1"/>
                </a:solidFill>
                <a:effectLst/>
              </a:rPr>
              <a:t> out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3" name="Picture 2" descr="\\dedonetapp02\GRPDATA\EINKAUF\LOGISTIK\Anlieferreporting\Fotos\0082 05.10.2011\05.10.2011 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6899" y="1915075"/>
            <a:ext cx="2509121" cy="14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\\dedonetapp02\GRPDATA\EINKAUF\LOGISTIK\Anlieferreporting\Fotos\0058 25.02.2011\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6899" y="3424632"/>
            <a:ext cx="2509121" cy="127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ffischl\Pictures\2012-03-15 Palettenqualität\Palettenqualität 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67" y="1948908"/>
            <a:ext cx="2529682" cy="27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Gerade Verbindung 26"/>
          <p:cNvCxnSpPr/>
          <p:nvPr/>
        </p:nvCxnSpPr>
        <p:spPr bwMode="auto">
          <a:xfrm>
            <a:off x="1339158" y="3744522"/>
            <a:ext cx="215707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/>
          <p:nvPr/>
        </p:nvCxnSpPr>
        <p:spPr bwMode="auto">
          <a:xfrm flipV="1">
            <a:off x="1339158" y="3263464"/>
            <a:ext cx="80150" cy="4810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28"/>
          <p:cNvCxnSpPr/>
          <p:nvPr/>
        </p:nvCxnSpPr>
        <p:spPr bwMode="auto">
          <a:xfrm flipH="1" flipV="1">
            <a:off x="3361820" y="3221279"/>
            <a:ext cx="105299" cy="5143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hteck 29"/>
          <p:cNvSpPr/>
          <p:nvPr/>
        </p:nvSpPr>
        <p:spPr bwMode="auto">
          <a:xfrm>
            <a:off x="6663279" y="2685882"/>
            <a:ext cx="353373" cy="104137"/>
          </a:xfrm>
          <a:prstGeom prst="rect">
            <a:avLst/>
          </a:prstGeom>
          <a:solidFill>
            <a:srgbClr val="6699FF"/>
          </a:solidFill>
          <a:ln w="190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sp>
        <p:nvSpPr>
          <p:cNvPr id="31" name="Rechteck 30"/>
          <p:cNvSpPr/>
          <p:nvPr/>
        </p:nvSpPr>
        <p:spPr bwMode="auto">
          <a:xfrm>
            <a:off x="6649157" y="2141226"/>
            <a:ext cx="367495" cy="104137"/>
          </a:xfrm>
          <a:prstGeom prst="rect">
            <a:avLst/>
          </a:prstGeom>
          <a:solidFill>
            <a:srgbClr val="6699FF"/>
          </a:solidFill>
          <a:ln w="19050" cap="flat" cmpd="sng" algn="ctr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pic>
        <p:nvPicPr>
          <p:cNvPr id="32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20" y="1124018"/>
            <a:ext cx="635880" cy="6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9436" y="1124018"/>
            <a:ext cx="826086" cy="67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Gerade Verbindung 35"/>
          <p:cNvCxnSpPr/>
          <p:nvPr/>
        </p:nvCxnSpPr>
        <p:spPr bwMode="auto">
          <a:xfrm flipH="1">
            <a:off x="1469147" y="3630530"/>
            <a:ext cx="18881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36"/>
          <p:cNvCxnSpPr/>
          <p:nvPr/>
        </p:nvCxnSpPr>
        <p:spPr bwMode="auto">
          <a:xfrm flipV="1">
            <a:off x="3361820" y="3357040"/>
            <a:ext cx="0" cy="2776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/>
          <p:nvPr/>
        </p:nvCxnSpPr>
        <p:spPr bwMode="auto">
          <a:xfrm flipV="1">
            <a:off x="1482592" y="3372670"/>
            <a:ext cx="0" cy="2620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499578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Condition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pallets</a:t>
            </a:r>
            <a:endParaRPr lang="de-DE" dirty="0"/>
          </a:p>
        </p:txBody>
      </p:sp>
      <p:pic>
        <p:nvPicPr>
          <p:cNvPr id="17" name="Picture 4" descr="\\dedonetapp02\GRPDATA\EINKAUF\LOGISTIK\Anlieferreporting\Fotos\0047 28.01.2011\100_1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6123" y="1709584"/>
            <a:ext cx="4086996" cy="243251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4946349" y="4366762"/>
            <a:ext cx="3786543" cy="34029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700" dirty="0" err="1">
                <a:solidFill>
                  <a:schemeClr val="tx1"/>
                </a:solidFill>
                <a:effectLst/>
              </a:rPr>
              <a:t>damaged</a:t>
            </a:r>
            <a:endParaRPr lang="de-DE" sz="17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51589" y="4366761"/>
            <a:ext cx="3786543" cy="34029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700" dirty="0" err="1">
                <a:solidFill>
                  <a:schemeClr val="tx1"/>
                </a:solidFill>
                <a:effectLst/>
              </a:rPr>
              <a:t>intact</a:t>
            </a:r>
            <a:endParaRPr lang="de-DE" sz="17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" name="Picture 2" descr="C:\Users\ffischl\Pictures\2012-03-15 Palettenqualität\Palettenqualität 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363" y="1712439"/>
            <a:ext cx="4086996" cy="24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03" y="590278"/>
            <a:ext cx="904636" cy="89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7244" y="514836"/>
            <a:ext cx="1175234" cy="96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725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Marking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mixed</a:t>
            </a:r>
            <a:r>
              <a:rPr lang="de-DE" dirty="0"/>
              <a:t> </a:t>
            </a:r>
            <a:r>
              <a:rPr lang="de-DE" dirty="0" err="1"/>
              <a:t>pallets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85487" y="572987"/>
            <a:ext cx="8973671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effectLst/>
              </a:rPr>
              <a:t>A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mixed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 must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marked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with</a:t>
            </a:r>
            <a:r>
              <a:rPr lang="de-DE" sz="1400" dirty="0">
                <a:solidFill>
                  <a:schemeClr val="tx1"/>
                </a:solidFill>
                <a:effectLst/>
              </a:rPr>
              <a:t> an additional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label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to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avoid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mistakes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5" name="Picture 2" descr="C:\Users\ffischl\Pictures\2012-03-16 Palettenqualität\Palettenqualität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39" y="1843622"/>
            <a:ext cx="1603565" cy="21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ffischl\Pictures\2012-03-16 Palettenqualität\Palettenqualität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64" y="1843623"/>
            <a:ext cx="1603565" cy="213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1218399" y="4146220"/>
            <a:ext cx="1550893" cy="60190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700" dirty="0" err="1">
                <a:solidFill>
                  <a:schemeClr val="tx1"/>
                </a:solidFill>
                <a:effectLst/>
              </a:rPr>
              <a:t>Marked</a:t>
            </a:r>
            <a:endParaRPr lang="de-DE" sz="17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7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700" dirty="0" err="1">
                <a:solidFill>
                  <a:schemeClr val="tx1"/>
                </a:solidFill>
                <a:effectLst/>
              </a:rPr>
              <a:t>Correct</a:t>
            </a:r>
            <a:endParaRPr lang="de-DE" sz="1700" dirty="0">
              <a:solidFill>
                <a:schemeClr val="tx1"/>
              </a:solidFill>
              <a:effectLst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034774" y="4134208"/>
            <a:ext cx="1550893" cy="60190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700" dirty="0">
                <a:solidFill>
                  <a:schemeClr val="tx1"/>
                </a:solidFill>
                <a:effectLst/>
              </a:rPr>
              <a:t>Not </a:t>
            </a:r>
            <a:r>
              <a:rPr lang="de-DE" sz="1700" dirty="0" err="1">
                <a:solidFill>
                  <a:schemeClr val="tx1"/>
                </a:solidFill>
                <a:effectLst/>
              </a:rPr>
              <a:t>marked</a:t>
            </a:r>
            <a:endParaRPr lang="de-DE" sz="17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7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700" dirty="0" err="1">
                <a:solidFill>
                  <a:schemeClr val="tx1"/>
                </a:solidFill>
                <a:effectLst/>
              </a:rPr>
              <a:t>incorrect</a:t>
            </a:r>
            <a:endParaRPr lang="de-DE" sz="1700" dirty="0">
              <a:solidFill>
                <a:schemeClr val="tx1"/>
              </a:solidFill>
              <a:effectLst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>
            <a:off x="1620576" y="3175239"/>
            <a:ext cx="381992" cy="184318"/>
          </a:xfrm>
          <a:prstGeom prst="rightArrow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pic>
        <p:nvPicPr>
          <p:cNvPr id="30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10" y="885836"/>
            <a:ext cx="703424" cy="6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3103" y="867118"/>
            <a:ext cx="913835" cy="75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287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SN-Barcode Lists on </a:t>
            </a:r>
            <a:r>
              <a:rPr lang="de-DE" dirty="0" err="1"/>
              <a:t>full-pallets</a:t>
            </a:r>
            <a:endParaRPr lang="de-DE" dirty="0"/>
          </a:p>
        </p:txBody>
      </p:sp>
      <p:pic>
        <p:nvPicPr>
          <p:cNvPr id="17" name="Picture 3" descr="N:\Operations\Inbound\02-Admin-QI\05-Anlieferreporting\Beispiele\000_001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77" y="1572161"/>
            <a:ext cx="2131816" cy="18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N:\Operations\Inbound\02-Admin-QI\05-Anlieferreporting\Beispiele\SN-Liste  (m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32" y="1572161"/>
            <a:ext cx="2413845" cy="18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011728" y="3624049"/>
            <a:ext cx="337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  <a:effectLst/>
              </a:rPr>
              <a:t>All SNs </a:t>
            </a:r>
            <a:r>
              <a:rPr lang="de-DE" sz="1600" dirty="0" err="1" smtClean="0">
                <a:solidFill>
                  <a:schemeClr val="tx1"/>
                </a:solidFill>
                <a:effectLst/>
              </a:rPr>
              <a:t>available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 on </a:t>
            </a:r>
            <a:r>
              <a:rPr lang="de-DE" sz="1600" dirty="0" err="1" smtClean="0">
                <a:solidFill>
                  <a:schemeClr val="tx1"/>
                </a:solidFill>
                <a:effectLst/>
              </a:rPr>
              <a:t>pallet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31711" y="3624049"/>
            <a:ext cx="253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effectLst/>
              </a:rPr>
              <a:t>No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effectLst/>
              </a:rPr>
              <a:t>possibility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effectLst/>
              </a:rPr>
              <a:t>to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effectLst/>
              </a:rPr>
              <a:t>scan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 all SNs on </a:t>
            </a:r>
            <a:r>
              <a:rPr lang="de-DE" sz="1600" dirty="0" err="1" smtClean="0">
                <a:solidFill>
                  <a:schemeClr val="tx1"/>
                </a:solidFill>
                <a:effectLst/>
              </a:rPr>
              <a:t>full</a:t>
            </a:r>
            <a:r>
              <a:rPr lang="de-DE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effectLst/>
              </a:rPr>
              <a:t>pallet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21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47" y="603496"/>
            <a:ext cx="737476" cy="72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48555" y="603496"/>
            <a:ext cx="977122" cy="80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786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Marking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mixed</a:t>
            </a:r>
            <a:r>
              <a:rPr lang="de-DE" dirty="0"/>
              <a:t> </a:t>
            </a:r>
            <a:r>
              <a:rPr lang="de-DE" dirty="0" err="1"/>
              <a:t>boxes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70328" y="502030"/>
            <a:ext cx="8973671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Mixed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cartons</a:t>
            </a:r>
            <a:r>
              <a:rPr lang="de-DE" sz="1400" dirty="0">
                <a:solidFill>
                  <a:schemeClr val="tx1"/>
                </a:solidFill>
                <a:effectLst/>
              </a:rPr>
              <a:t> must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marked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with</a:t>
            </a:r>
            <a:r>
              <a:rPr lang="de-DE" sz="1400" dirty="0">
                <a:solidFill>
                  <a:schemeClr val="tx1"/>
                </a:solidFill>
                <a:effectLst/>
              </a:rPr>
              <a:t> an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addtional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label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to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avoid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mistakes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473763" y="4332253"/>
            <a:ext cx="1465812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marked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incorrect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11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78" y="856344"/>
            <a:ext cx="698361" cy="68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\\dedonetapp02\GRPDATA\EINKAUF\LOGISTIK\Anlieferreporting\Fotos\0066 16.08.2011\16.08.2011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67" y="1584240"/>
            <a:ext cx="2566384" cy="129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dedonetapp02\GRPDATA\EINKAUF\LOGISTIK\Anlieferreporting\Fotos\0066 16.08.2011\16.08.2011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67" y="3002856"/>
            <a:ext cx="2566384" cy="13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99622" y="4332253"/>
            <a:ext cx="1465812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 err="1">
                <a:solidFill>
                  <a:schemeClr val="tx1"/>
                </a:solidFill>
                <a:effectLst/>
              </a:rPr>
              <a:t>Marked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349" y="1584239"/>
            <a:ext cx="3347579" cy="27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feil nach unten 15"/>
          <p:cNvSpPr/>
          <p:nvPr/>
        </p:nvSpPr>
        <p:spPr bwMode="auto">
          <a:xfrm>
            <a:off x="7939575" y="2809960"/>
            <a:ext cx="216622" cy="41173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sp>
        <p:nvSpPr>
          <p:cNvPr id="23" name="Pfeil nach unten 22"/>
          <p:cNvSpPr/>
          <p:nvPr/>
        </p:nvSpPr>
        <p:spPr bwMode="auto">
          <a:xfrm>
            <a:off x="5999189" y="2796991"/>
            <a:ext cx="216622" cy="41173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pic>
        <p:nvPicPr>
          <p:cNvPr id="24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6594" y="721061"/>
            <a:ext cx="1049091" cy="8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877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Missing</a:t>
            </a:r>
            <a:r>
              <a:rPr lang="de-DE" dirty="0"/>
              <a:t> EAN/VPN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 Single </a:t>
            </a:r>
            <a:r>
              <a:rPr lang="de-DE" dirty="0"/>
              <a:t>Unit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0" y="548999"/>
            <a:ext cx="8973671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  <a:effectLst/>
              </a:rPr>
              <a:t>EAN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as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barcode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needed</a:t>
            </a:r>
            <a:r>
              <a:rPr lang="de-DE" sz="1200" dirty="0">
                <a:solidFill>
                  <a:schemeClr val="tx1"/>
                </a:solidFill>
                <a:effectLst/>
              </a:rPr>
              <a:t> on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every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single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unit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for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identification</a:t>
            </a:r>
            <a:endParaRPr lang="de-DE" sz="1200" dirty="0">
              <a:solidFill>
                <a:schemeClr val="tx1"/>
              </a:solidFill>
              <a:effectLst/>
            </a:endParaRPr>
          </a:p>
        </p:txBody>
      </p:sp>
      <p:pic>
        <p:nvPicPr>
          <p:cNvPr id="18" name="Picture 2" descr="\\dedonetapp02\GRPDATA\EINKAUF\LOGISTIK\Anlieferreporting\Fotos\0005 09.09.2011\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6500" y="1882589"/>
            <a:ext cx="1759006" cy="23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fischl\Pictures\2011-07-05\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03" y="1882589"/>
            <a:ext cx="1814782" cy="23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0" y="4310275"/>
            <a:ext cx="3721755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EAN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barcode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available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896066" y="4310275"/>
            <a:ext cx="3831972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EAN 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barcode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available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incorrect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2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30" y="941838"/>
            <a:ext cx="773844" cy="7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58850" y="877304"/>
            <a:ext cx="1005318" cy="8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7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Missing</a:t>
            </a:r>
            <a:r>
              <a:rPr lang="de-DE" dirty="0"/>
              <a:t> EAN/VPN on </a:t>
            </a:r>
            <a:r>
              <a:rPr lang="de-DE" dirty="0" err="1" smtClean="0"/>
              <a:t>the</a:t>
            </a:r>
            <a:r>
              <a:rPr lang="de-DE" dirty="0" smtClean="0"/>
              <a:t> Case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95840" y="591081"/>
            <a:ext cx="8973671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EAN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barcode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needed</a:t>
            </a:r>
            <a:r>
              <a:rPr lang="de-DE" sz="1400" dirty="0">
                <a:solidFill>
                  <a:schemeClr val="tx1"/>
                </a:solidFill>
                <a:effectLst/>
              </a:rPr>
              <a:t> on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every</a:t>
            </a:r>
            <a:r>
              <a:rPr lang="de-DE" sz="1400" dirty="0">
                <a:solidFill>
                  <a:schemeClr val="tx1"/>
                </a:solidFill>
                <a:effectLst/>
              </a:rPr>
              <a:t> Case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for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identification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2" descr="\\dedonetapp02\DATA2\GRPDATA\EINKAUF\LOGISTIK\Anlieferreporting\Fotos\22 06 2010 TerraTec\Bild 1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4523" y="1866473"/>
            <a:ext cx="2073963" cy="20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ffischl\Pictures\2012-03-16 Palettenqualität\Palettenqualität 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0002" y="1866473"/>
            <a:ext cx="2150892" cy="205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47594" y="4062300"/>
            <a:ext cx="2612276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EAN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barcode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available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546687" y="4062300"/>
            <a:ext cx="2689636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EAN 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barcode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available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incorrect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97" y="985259"/>
            <a:ext cx="679816" cy="6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2150" y="928565"/>
            <a:ext cx="883165" cy="7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Gerade Verbindung 23"/>
          <p:cNvCxnSpPr/>
          <p:nvPr/>
        </p:nvCxnSpPr>
        <p:spPr bwMode="auto">
          <a:xfrm flipH="1">
            <a:off x="6468561" y="3042228"/>
            <a:ext cx="137688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/>
          <p:nvPr/>
        </p:nvCxnSpPr>
        <p:spPr bwMode="auto">
          <a:xfrm flipH="1" flipV="1">
            <a:off x="979659" y="2533832"/>
            <a:ext cx="768459" cy="38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hteck 26"/>
          <p:cNvSpPr/>
          <p:nvPr/>
        </p:nvSpPr>
        <p:spPr bwMode="auto">
          <a:xfrm>
            <a:off x="1748118" y="2155387"/>
            <a:ext cx="1254327" cy="54298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40002" y="1866473"/>
            <a:ext cx="60331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sz="2000" b="0" dirty="0" err="1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0422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EAN/VPN not </a:t>
            </a:r>
            <a:r>
              <a:rPr lang="de-DE" dirty="0" err="1"/>
              <a:t>usable</a:t>
            </a:r>
            <a:endParaRPr lang="de-DE" dirty="0"/>
          </a:p>
        </p:txBody>
      </p:sp>
      <p:pic>
        <p:nvPicPr>
          <p:cNvPr id="17" name="Picture 5" descr="\\dedonetapp02\GRPDATA\EINKAUF\LOGISTIK\Anlieferreporting\Fotos\0049 11.05.2011\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7650" y="1779950"/>
            <a:ext cx="2753928" cy="11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dedonetapp02\GRPDATA\EINKAUF\LOGISTIK\Anlieferreporting\Fotos\0001 21.04.2011\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1357" y="3075997"/>
            <a:ext cx="2506513" cy="11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ffischl\Pictures\2011-02-10 HP EAN-Fehler\HP EAN-Fehler 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43" y="1779950"/>
            <a:ext cx="2357117" cy="236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-179292" y="658387"/>
            <a:ext cx="8973671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200" dirty="0">
                <a:solidFill>
                  <a:schemeClr val="tx1"/>
                </a:solidFill>
                <a:effectLst/>
              </a:rPr>
              <a:t>The EAN/VPN must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be</a:t>
            </a:r>
            <a:r>
              <a:rPr lang="de-DE" sz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usable</a:t>
            </a:r>
            <a:r>
              <a:rPr lang="de-DE" sz="1200" dirty="0">
                <a:solidFill>
                  <a:schemeClr val="tx1"/>
                </a:solidFill>
                <a:effectLst/>
              </a:rPr>
              <a:t> (</a:t>
            </a:r>
            <a:r>
              <a:rPr lang="de-DE" sz="1200" dirty="0" err="1">
                <a:solidFill>
                  <a:schemeClr val="tx1"/>
                </a:solidFill>
                <a:effectLst/>
              </a:rPr>
              <a:t>scanable</a:t>
            </a:r>
            <a:r>
              <a:rPr lang="de-DE" sz="1200" dirty="0">
                <a:solidFill>
                  <a:schemeClr val="tx1"/>
                </a:solidFill>
                <a:effectLst/>
              </a:rPr>
              <a:t>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305899" y="4292872"/>
            <a:ext cx="2183803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EAN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usable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500425" y="4292872"/>
            <a:ext cx="3388378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EAN 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usable</a:t>
            </a:r>
            <a:r>
              <a:rPr lang="de-DE" sz="1400" dirty="0">
                <a:solidFill>
                  <a:schemeClr val="tx1"/>
                </a:solidFill>
                <a:effectLst/>
              </a:rPr>
              <a:t>/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scanable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455946" y="2477747"/>
            <a:ext cx="1982994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EAN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draggled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517354" y="3332109"/>
            <a:ext cx="1688057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EAN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defect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29" name="Pfeil nach rechts 28"/>
          <p:cNvSpPr/>
          <p:nvPr/>
        </p:nvSpPr>
        <p:spPr bwMode="auto">
          <a:xfrm rot="10800000">
            <a:off x="7150273" y="3295239"/>
            <a:ext cx="595193" cy="330999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sp>
        <p:nvSpPr>
          <p:cNvPr id="30" name="Pfeil nach rechts 29"/>
          <p:cNvSpPr/>
          <p:nvPr/>
        </p:nvSpPr>
        <p:spPr bwMode="auto">
          <a:xfrm rot="10800000">
            <a:off x="7163718" y="2459311"/>
            <a:ext cx="568301" cy="330999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sp>
        <p:nvSpPr>
          <p:cNvPr id="31" name="Rechteck 30"/>
          <p:cNvSpPr/>
          <p:nvPr/>
        </p:nvSpPr>
        <p:spPr bwMode="auto">
          <a:xfrm>
            <a:off x="1299927" y="3346731"/>
            <a:ext cx="1178558" cy="683170"/>
          </a:xfrm>
          <a:prstGeom prst="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pic>
        <p:nvPicPr>
          <p:cNvPr id="32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5181" y="921740"/>
            <a:ext cx="930441" cy="7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70" y="979999"/>
            <a:ext cx="676488" cy="66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526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Serial-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marking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Single </a:t>
            </a:r>
            <a:r>
              <a:rPr lang="de-DE" dirty="0"/>
              <a:t>Units</a:t>
            </a:r>
          </a:p>
        </p:txBody>
      </p:sp>
      <p:pic>
        <p:nvPicPr>
          <p:cNvPr id="32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5181" y="921740"/>
            <a:ext cx="930441" cy="7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31740" y="639702"/>
            <a:ext cx="8973671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The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serial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number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a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Sinlge</a:t>
            </a:r>
            <a:r>
              <a:rPr lang="de-DE" sz="1400" dirty="0">
                <a:solidFill>
                  <a:schemeClr val="tx1"/>
                </a:solidFill>
                <a:effectLst/>
              </a:rPr>
              <a:t> Unit must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marked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22" y="954637"/>
            <a:ext cx="743432" cy="7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ffischl\Pictures\2012-03-16 Palettenqualität\Palettenqualität 0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9273" y="1819586"/>
            <a:ext cx="2042452" cy="20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H:\0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229" y="1843272"/>
            <a:ext cx="2126018" cy="20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1436992" y="4074323"/>
            <a:ext cx="1447014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SN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marked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411828" y="4074323"/>
            <a:ext cx="1447014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SN 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marked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incorrect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38" name="Gerade Verbindung 37"/>
          <p:cNvCxnSpPr/>
          <p:nvPr/>
        </p:nvCxnSpPr>
        <p:spPr bwMode="auto">
          <a:xfrm flipH="1">
            <a:off x="1244510" y="3008684"/>
            <a:ext cx="5753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Pfeil nach rechts 38"/>
          <p:cNvSpPr/>
          <p:nvPr/>
        </p:nvSpPr>
        <p:spPr bwMode="auto">
          <a:xfrm>
            <a:off x="918095" y="2835910"/>
            <a:ext cx="365966" cy="172774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3754869" y="2177574"/>
            <a:ext cx="1927412" cy="149445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effectLst/>
              </a:rPr>
              <a:t>SN  </a:t>
            </a:r>
            <a:r>
              <a:rPr lang="de-DE" sz="1200" dirty="0" err="1">
                <a:solidFill>
                  <a:srgbClr val="FF0000"/>
                </a:solidFill>
                <a:effectLst/>
              </a:rPr>
              <a:t>marking</a:t>
            </a:r>
            <a:r>
              <a:rPr lang="de-DE" sz="1200" dirty="0">
                <a:solidFill>
                  <a:srgbClr val="FF0000"/>
                </a:solidFill>
                <a:effectLst/>
              </a:rPr>
              <a:t>:</a:t>
            </a:r>
          </a:p>
          <a:p>
            <a:r>
              <a:rPr lang="de-DE" sz="1200" dirty="0">
                <a:solidFill>
                  <a:srgbClr val="FF0000"/>
                </a:solidFill>
                <a:effectLst/>
              </a:rPr>
              <a:t>e.g.:</a:t>
            </a:r>
          </a:p>
          <a:p>
            <a:endParaRPr lang="de-DE" sz="1200" dirty="0">
              <a:solidFill>
                <a:srgbClr val="FF0000"/>
              </a:solidFill>
              <a:effectLst/>
            </a:endParaRPr>
          </a:p>
          <a:p>
            <a:pPr marL="243516" indent="-243516">
              <a:buFontTx/>
              <a:buChar char="-"/>
            </a:pPr>
            <a:r>
              <a:rPr lang="de-DE" sz="1200" dirty="0">
                <a:solidFill>
                  <a:srgbClr val="FF0000"/>
                </a:solidFill>
                <a:effectLst/>
              </a:rPr>
              <a:t>SN</a:t>
            </a:r>
          </a:p>
          <a:p>
            <a:pPr marL="243516" indent="-243516">
              <a:buFontTx/>
              <a:buChar char="-"/>
            </a:pPr>
            <a:r>
              <a:rPr lang="de-DE" sz="1200" dirty="0">
                <a:solidFill>
                  <a:srgbClr val="FF0000"/>
                </a:solidFill>
                <a:effectLst/>
              </a:rPr>
              <a:t>Serial </a:t>
            </a:r>
            <a:r>
              <a:rPr lang="de-DE" sz="1200" dirty="0" err="1">
                <a:solidFill>
                  <a:srgbClr val="FF0000"/>
                </a:solidFill>
                <a:effectLst/>
              </a:rPr>
              <a:t>No</a:t>
            </a:r>
            <a:r>
              <a:rPr lang="de-DE" sz="1200" dirty="0">
                <a:solidFill>
                  <a:srgbClr val="FF0000"/>
                </a:solidFill>
                <a:effectLst/>
              </a:rPr>
              <a:t>.</a:t>
            </a:r>
          </a:p>
          <a:p>
            <a:pPr marL="243516" indent="-243516">
              <a:buFontTx/>
              <a:buChar char="-"/>
            </a:pPr>
            <a:r>
              <a:rPr lang="de-DE" sz="1200" dirty="0">
                <a:solidFill>
                  <a:srgbClr val="FF0000"/>
                </a:solidFill>
                <a:effectLst/>
              </a:rPr>
              <a:t>Serial </a:t>
            </a:r>
            <a:r>
              <a:rPr lang="de-DE" sz="1200" dirty="0" err="1">
                <a:solidFill>
                  <a:srgbClr val="FF0000"/>
                </a:solidFill>
                <a:effectLst/>
              </a:rPr>
              <a:t>Number</a:t>
            </a:r>
            <a:endParaRPr lang="de-DE" sz="1200" dirty="0">
              <a:solidFill>
                <a:srgbClr val="FF0000"/>
              </a:solidFill>
              <a:effectLst/>
            </a:endParaRPr>
          </a:p>
          <a:p>
            <a:pPr marL="243516" indent="-243516">
              <a:buFontTx/>
              <a:buChar char="-"/>
            </a:pPr>
            <a:r>
              <a:rPr lang="de-DE" sz="1200" dirty="0">
                <a:solidFill>
                  <a:srgbClr val="FF0000"/>
                </a:solidFill>
                <a:effectLst/>
              </a:rPr>
              <a:t>etc.</a:t>
            </a:r>
          </a:p>
          <a:p>
            <a:endParaRPr lang="de-DE" sz="800" dirty="0">
              <a:solidFill>
                <a:srgbClr val="FF0000"/>
              </a:solidFill>
              <a:effectLst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6338047" y="3348182"/>
            <a:ext cx="1667435" cy="24204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sp>
        <p:nvSpPr>
          <p:cNvPr id="40" name="Textfeld 39"/>
          <p:cNvSpPr txBox="1"/>
          <p:nvPr/>
        </p:nvSpPr>
        <p:spPr>
          <a:xfrm>
            <a:off x="6265188" y="3326875"/>
            <a:ext cx="1740294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effectLst/>
              </a:rPr>
              <a:t>SN not </a:t>
            </a:r>
            <a:r>
              <a:rPr lang="de-DE" sz="1200" dirty="0" err="1">
                <a:solidFill>
                  <a:srgbClr val="FF0000"/>
                </a:solidFill>
                <a:effectLst/>
              </a:rPr>
              <a:t>marked</a:t>
            </a:r>
            <a:endParaRPr lang="de-DE" sz="8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4254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362635" y="298331"/>
            <a:ext cx="7637929" cy="840186"/>
          </a:xfrm>
        </p:spPr>
        <p:txBody>
          <a:bodyPr>
            <a:normAutofit/>
          </a:bodyPr>
          <a:lstStyle/>
          <a:p>
            <a:r>
              <a:rPr lang="en-US" dirty="0" smtClean="0"/>
              <a:t>Euro-Pallet		0.80m * 1.20m</a:t>
            </a:r>
            <a:endParaRPr lang="en-US" dirty="0"/>
          </a:p>
        </p:txBody>
      </p:sp>
      <p:pic>
        <p:nvPicPr>
          <p:cNvPr id="5" name="Picture 3" descr="C:\Users\ffischl\Pictures\2012-03-14 Palettenbilder\Palettenbilder 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3763" y="1479176"/>
            <a:ext cx="4858026" cy="24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elsberg\Desktop\grüner hak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32"/>
            <a:ext cx="1244499" cy="12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45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Serial-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marking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smtClean="0"/>
              <a:t>Cases</a:t>
            </a:r>
            <a:endParaRPr lang="de-DE" dirty="0"/>
          </a:p>
        </p:txBody>
      </p:sp>
      <p:pic>
        <p:nvPicPr>
          <p:cNvPr id="32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5181" y="921740"/>
            <a:ext cx="930441" cy="7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22" y="954637"/>
            <a:ext cx="743432" cy="7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1436992" y="4074323"/>
            <a:ext cx="1447014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  <a:effectLst/>
              </a:rPr>
              <a:t>SN´s</a:t>
            </a:r>
            <a:r>
              <a:rPr lang="de-DE" sz="14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marked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411828" y="4074323"/>
            <a:ext cx="1447014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SN 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marked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incorrect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0685" y="568272"/>
            <a:ext cx="8973671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The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serial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numbers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Cases must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marked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C:\Users\ffischl\Pictures\2012-03-16 Palettenqualität\Palettenqualität 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8485" y="1887455"/>
            <a:ext cx="2229321" cy="26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:\0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43774" y="1887455"/>
            <a:ext cx="3124927" cy="26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/>
          <p:cNvSpPr/>
          <p:nvPr/>
        </p:nvSpPr>
        <p:spPr bwMode="auto">
          <a:xfrm>
            <a:off x="5595991" y="2440916"/>
            <a:ext cx="1504582" cy="30590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5532445" y="2462190"/>
            <a:ext cx="1631673" cy="26335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  <a:effectLst/>
              </a:rPr>
              <a:t>SN‘s</a:t>
            </a:r>
            <a:r>
              <a:rPr lang="de-DE" sz="1200" dirty="0">
                <a:solidFill>
                  <a:srgbClr val="FF0000"/>
                </a:solidFill>
                <a:effectLst/>
              </a:rPr>
              <a:t> not </a:t>
            </a:r>
            <a:r>
              <a:rPr lang="de-DE" sz="1200" dirty="0" err="1">
                <a:solidFill>
                  <a:srgbClr val="FF0000"/>
                </a:solidFill>
                <a:effectLst/>
              </a:rPr>
              <a:t>marked</a:t>
            </a:r>
            <a:endParaRPr lang="de-DE" sz="800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21" name="Gerade Verbindung 20"/>
          <p:cNvCxnSpPr/>
          <p:nvPr/>
        </p:nvCxnSpPr>
        <p:spPr bwMode="auto">
          <a:xfrm flipH="1">
            <a:off x="1189902" y="2918396"/>
            <a:ext cx="4941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Pfeil nach rechts 21"/>
          <p:cNvSpPr/>
          <p:nvPr/>
        </p:nvSpPr>
        <p:spPr bwMode="auto">
          <a:xfrm>
            <a:off x="805356" y="2766558"/>
            <a:ext cx="384546" cy="13162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0875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Deficient</a:t>
            </a:r>
            <a:r>
              <a:rPr lang="de-DE" dirty="0"/>
              <a:t> </a:t>
            </a:r>
            <a:r>
              <a:rPr lang="de-DE" dirty="0" err="1"/>
              <a:t>loading</a:t>
            </a:r>
            <a:r>
              <a:rPr lang="de-DE" dirty="0"/>
              <a:t> </a:t>
            </a:r>
            <a:r>
              <a:rPr lang="de-DE" dirty="0" err="1"/>
              <a:t>quality</a:t>
            </a:r>
            <a:endParaRPr lang="de-DE" dirty="0"/>
          </a:p>
        </p:txBody>
      </p:sp>
      <p:pic>
        <p:nvPicPr>
          <p:cNvPr id="32" name="Picture 2" descr="C:\Users\celsberg\Desktop\grüner hake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5180" y="571859"/>
            <a:ext cx="930441" cy="7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40" y="604756"/>
            <a:ext cx="743432" cy="7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32" y="1516047"/>
            <a:ext cx="2625047" cy="29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341" y="1524001"/>
            <a:ext cx="2923381" cy="297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1002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94970" y="4237185"/>
            <a:ext cx="7945470" cy="603757"/>
          </a:xfrm>
        </p:spPr>
        <p:txBody>
          <a:bodyPr/>
          <a:lstStyle/>
          <a:p>
            <a:r>
              <a:rPr lang="de-DE" dirty="0" smtClean="0"/>
              <a:t>2014</a:t>
            </a:r>
            <a:endParaRPr lang="de-DE" dirty="0"/>
          </a:p>
        </p:txBody>
      </p:sp>
      <p:pic>
        <p:nvPicPr>
          <p:cNvPr id="6" name="Picture 5" descr="INGRAM_Wordmark®_Blu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white">
          <a:xfrm>
            <a:off x="494970" y="1422375"/>
            <a:ext cx="2146965" cy="414718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4970" y="3168315"/>
            <a:ext cx="7935000" cy="100274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Attachment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Examples of risks by using wrong pallets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Excerpts from the delivery-guidelines</a:t>
            </a:r>
            <a:endParaRPr lang="en-US" sz="3100" dirty="0">
              <a:solidFill>
                <a:srgbClr val="3C3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551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pallets</a:t>
            </a:r>
            <a:endParaRPr lang="de-DE" dirty="0"/>
          </a:p>
        </p:txBody>
      </p:sp>
      <p:pic>
        <p:nvPicPr>
          <p:cNvPr id="7" name="Picture 2" descr="N:\Projekte\Projekte2009\16_Regalinspektion\20 Fotos Regalinspektion\01.02.10\01.02.2010 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20" y="798234"/>
            <a:ext cx="5211014" cy="390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1970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pallets</a:t>
            </a:r>
            <a:endParaRPr lang="de-DE" dirty="0"/>
          </a:p>
        </p:txBody>
      </p:sp>
      <p:pic>
        <p:nvPicPr>
          <p:cNvPr id="4" name="Picture 3" descr="N:\Projekte\Projekte2009\16_Regalinspektion\20 Fotos Regalinspektion\01.02.10\01.02.2010 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8" y="788893"/>
            <a:ext cx="3284074" cy="246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:\Projekte\Projekte2009\16_Regalinspektion\20 Fotos Regalinspektion\01_23.11.09\100_19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17" y="2355616"/>
            <a:ext cx="3246162" cy="24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10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pallets</a:t>
            </a:r>
            <a:endParaRPr lang="de-DE" dirty="0"/>
          </a:p>
        </p:txBody>
      </p:sp>
      <p:pic>
        <p:nvPicPr>
          <p:cNvPr id="6" name="Picture 4" descr="N:\Projekte\Projekte2009\16_Regalinspektion\20 Fotos Regalinspektion\01.02.10\01.02.2010 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28" y="2318471"/>
            <a:ext cx="3282273" cy="246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N:\Projekte\Projekte2009\16_Regalinspektion\20 Fotos Regalinspektion\01_23.11.09\100_1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5" y="699149"/>
            <a:ext cx="3272678" cy="245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 bwMode="auto">
          <a:xfrm>
            <a:off x="4549776" y="3026604"/>
            <a:ext cx="895350" cy="73183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5" tIns="38963" rIns="77925" bIns="38963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 rot="18987065">
            <a:off x="622304" y="1560608"/>
            <a:ext cx="1793875" cy="91598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5" tIns="38963" rIns="77925" bIns="38963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0" name="Gerade Verbindung mit Pfeil 7"/>
          <p:cNvCxnSpPr>
            <a:cxnSpLocks noChangeShapeType="1"/>
            <a:endCxn id="8" idx="2"/>
          </p:cNvCxnSpPr>
          <p:nvPr/>
        </p:nvCxnSpPr>
        <p:spPr bwMode="auto">
          <a:xfrm>
            <a:off x="1855694" y="3388659"/>
            <a:ext cx="2694082" cy="3864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Gerade Verbindung mit Pfeil 7"/>
          <p:cNvCxnSpPr>
            <a:cxnSpLocks noChangeShapeType="1"/>
          </p:cNvCxnSpPr>
          <p:nvPr/>
        </p:nvCxnSpPr>
        <p:spPr bwMode="auto">
          <a:xfrm flipH="1" flipV="1">
            <a:off x="1433518" y="2573435"/>
            <a:ext cx="413211" cy="8190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71068" y="3543497"/>
            <a:ext cx="3719512" cy="112157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 b="1">
                <a:solidFill>
                  <a:srgbClr val="FDE000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rgbClr val="FDE000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9pPr>
          </a:lstStyle>
          <a:p>
            <a:r>
              <a:rPr lang="de-DE" sz="1400" dirty="0" err="1">
                <a:solidFill>
                  <a:schemeClr val="tx1"/>
                </a:solidFill>
              </a:rPr>
              <a:t>Pallet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big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blocks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are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small</a:t>
            </a:r>
            <a:endParaRPr lang="de-DE" sz="1400" dirty="0">
              <a:solidFill>
                <a:schemeClr val="tx1"/>
              </a:solidFill>
            </a:endParaRPr>
          </a:p>
          <a:p>
            <a:pPr marL="243516" indent="-243516">
              <a:buFont typeface="Symbol"/>
              <a:buChar char="Þ"/>
            </a:pPr>
            <a:r>
              <a:rPr lang="de-DE" sz="1400" dirty="0">
                <a:solidFill>
                  <a:schemeClr val="tx1"/>
                </a:solidFill>
              </a:rPr>
              <a:t>Blocks </a:t>
            </a:r>
            <a:r>
              <a:rPr lang="de-DE" sz="1400" dirty="0" err="1">
                <a:solidFill>
                  <a:schemeClr val="tx1"/>
                </a:solidFill>
              </a:rPr>
              <a:t>are</a:t>
            </a:r>
            <a:r>
              <a:rPr lang="de-DE" sz="1400" dirty="0">
                <a:solidFill>
                  <a:schemeClr val="tx1"/>
                </a:solidFill>
              </a:rPr>
              <a:t> not </a:t>
            </a:r>
            <a:r>
              <a:rPr lang="de-DE" sz="1400" dirty="0" err="1">
                <a:solidFill>
                  <a:schemeClr val="tx1"/>
                </a:solidFill>
              </a:rPr>
              <a:t>exact</a:t>
            </a:r>
            <a:r>
              <a:rPr lang="de-DE" sz="1400" dirty="0">
                <a:solidFill>
                  <a:schemeClr val="tx1"/>
                </a:solidFill>
              </a:rPr>
              <a:t> on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cross</a:t>
            </a:r>
            <a:r>
              <a:rPr lang="de-DE" sz="1400" dirty="0">
                <a:solidFill>
                  <a:schemeClr val="tx1"/>
                </a:solidFill>
              </a:rPr>
              <a:t>-beam</a:t>
            </a:r>
          </a:p>
          <a:p>
            <a:pPr marL="243516" indent="-243516">
              <a:buFont typeface="Symbol"/>
              <a:buChar char="Þ"/>
            </a:pPr>
            <a:r>
              <a:rPr lang="de-DE" sz="1400" dirty="0">
                <a:solidFill>
                  <a:schemeClr val="tx1"/>
                </a:solidFill>
              </a:rPr>
              <a:t>The </a:t>
            </a:r>
            <a:r>
              <a:rPr lang="de-DE" sz="1400" dirty="0" err="1">
                <a:solidFill>
                  <a:schemeClr val="tx1"/>
                </a:solidFill>
              </a:rPr>
              <a:t>whole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weight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pallet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pressing</a:t>
            </a:r>
            <a:r>
              <a:rPr lang="de-DE" sz="1400" dirty="0">
                <a:solidFill>
                  <a:schemeClr val="tx1"/>
                </a:solidFill>
              </a:rPr>
              <a:t> on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boards</a:t>
            </a: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7481550" y="3026604"/>
            <a:ext cx="895350" cy="731839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5" tIns="38963" rIns="77925" bIns="38963"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2" name="Gerade Verbindung mit Pfeil 7"/>
          <p:cNvCxnSpPr>
            <a:cxnSpLocks noChangeShapeType="1"/>
          </p:cNvCxnSpPr>
          <p:nvPr/>
        </p:nvCxnSpPr>
        <p:spPr bwMode="auto">
          <a:xfrm flipV="1">
            <a:off x="6233010" y="3651193"/>
            <a:ext cx="381596" cy="56078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4381289" y="4236639"/>
            <a:ext cx="2781512" cy="29845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0679" tIns="30679" rIns="30679" bIns="30679"/>
          <a:lstStyle>
            <a:lvl1pPr>
              <a:defRPr sz="2800" b="1">
                <a:solidFill>
                  <a:srgbClr val="FDE000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rgbClr val="FDE000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9pPr>
          </a:lstStyle>
          <a:p>
            <a:r>
              <a:rPr lang="de-DE" sz="1400" dirty="0" err="1">
                <a:solidFill>
                  <a:srgbClr val="FF0000"/>
                </a:solidFill>
                <a:sym typeface="Wingdings" pitchFamily="2" charset="2"/>
              </a:rPr>
              <a:t>Consequences</a:t>
            </a:r>
            <a:r>
              <a:rPr lang="de-DE" sz="1400" dirty="0">
                <a:solidFill>
                  <a:srgbClr val="FF0000"/>
                </a:solidFill>
                <a:sym typeface="Wingdings" pitchFamily="2" charset="2"/>
              </a:rPr>
              <a:t>: </a:t>
            </a:r>
            <a:r>
              <a:rPr lang="de-DE" sz="1400" dirty="0" err="1">
                <a:solidFill>
                  <a:srgbClr val="FF0000"/>
                </a:solidFill>
                <a:sym typeface="Wingdings" pitchFamily="2" charset="2"/>
              </a:rPr>
              <a:t>deformation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24" name="Gerade Verbindung mit Pfeil 7"/>
          <p:cNvCxnSpPr>
            <a:cxnSpLocks noChangeShapeType="1"/>
            <a:endCxn id="23" idx="1"/>
          </p:cNvCxnSpPr>
          <p:nvPr/>
        </p:nvCxnSpPr>
        <p:spPr bwMode="auto">
          <a:xfrm>
            <a:off x="3638334" y="4385863"/>
            <a:ext cx="742955" cy="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2166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Worst-case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710905"/>
            <a:ext cx="3715359" cy="2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901" y="2506779"/>
            <a:ext cx="2823881" cy="211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107577" y="3284948"/>
            <a:ext cx="3719512" cy="14747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 b="1">
                <a:solidFill>
                  <a:srgbClr val="FDE000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rgbClr val="FDE000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9pPr>
          </a:lstStyle>
          <a:p>
            <a:r>
              <a:rPr lang="de-DE" sz="1400" dirty="0" err="1">
                <a:solidFill>
                  <a:schemeClr val="tx1"/>
                </a:solidFill>
              </a:rPr>
              <a:t>Because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weight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poor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quality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pallet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this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pallet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broke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dirty="0">
                <a:solidFill>
                  <a:schemeClr val="tx1"/>
                </a:solidFill>
              </a:rPr>
              <a:t> fall down </a:t>
            </a:r>
            <a:r>
              <a:rPr lang="de-DE" sz="1400" dirty="0" err="1">
                <a:solidFill>
                  <a:schemeClr val="tx1"/>
                </a:solidFill>
              </a:rPr>
              <a:t>through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rack</a:t>
            </a:r>
            <a:r>
              <a:rPr lang="de-DE" sz="1400" dirty="0">
                <a:solidFill>
                  <a:schemeClr val="tx1"/>
                </a:solidFill>
              </a:rPr>
              <a:t>.</a:t>
            </a:r>
          </a:p>
          <a:p>
            <a:pPr marL="243516" indent="-243516">
              <a:buFont typeface="Symbol"/>
              <a:buChar char="Þ"/>
            </a:pPr>
            <a:r>
              <a:rPr lang="de-DE" sz="1400" dirty="0" err="1">
                <a:solidFill>
                  <a:schemeClr val="tx1"/>
                </a:solidFill>
              </a:rPr>
              <a:t>Dangerous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employers</a:t>
            </a:r>
            <a:endParaRPr lang="de-DE" sz="1400" dirty="0">
              <a:solidFill>
                <a:schemeClr val="tx1"/>
              </a:solidFill>
            </a:endParaRPr>
          </a:p>
          <a:p>
            <a:pPr marL="243516" indent="-243516">
              <a:buFont typeface="Symbol"/>
              <a:buChar char="Þ"/>
            </a:pPr>
            <a:r>
              <a:rPr lang="de-DE" sz="1400" dirty="0">
                <a:solidFill>
                  <a:schemeClr val="tx1"/>
                </a:solidFill>
              </a:rPr>
              <a:t>The </a:t>
            </a:r>
            <a:r>
              <a:rPr lang="de-DE" sz="1400" dirty="0" err="1">
                <a:solidFill>
                  <a:schemeClr val="tx1"/>
                </a:solidFill>
              </a:rPr>
              <a:t>goods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are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scrap</a:t>
            </a: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" name="Pfeil nach oben 16"/>
          <p:cNvSpPr/>
          <p:nvPr/>
        </p:nvSpPr>
        <p:spPr bwMode="auto">
          <a:xfrm>
            <a:off x="1869655" y="2876117"/>
            <a:ext cx="347785" cy="408829"/>
          </a:xfrm>
          <a:prstGeom prst="up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4919085" y="710905"/>
            <a:ext cx="3719512" cy="156340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800" b="1">
                <a:solidFill>
                  <a:srgbClr val="FDE000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rgbClr val="FDE000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rgbClr val="FDE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DE000"/>
                </a:solidFill>
                <a:latin typeface="Arial" pitchFamily="34" charset="0"/>
              </a:defRPr>
            </a:lvl9pPr>
          </a:lstStyle>
          <a:p>
            <a:r>
              <a:rPr lang="de-DE" sz="1400" dirty="0">
                <a:solidFill>
                  <a:schemeClr val="tx1"/>
                </a:solidFill>
              </a:rPr>
              <a:t>This </a:t>
            </a:r>
            <a:r>
              <a:rPr lang="de-DE" sz="1400" dirty="0" err="1">
                <a:solidFill>
                  <a:schemeClr val="tx1"/>
                </a:solidFill>
              </a:rPr>
              <a:t>pallet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standing</a:t>
            </a:r>
            <a:r>
              <a:rPr lang="de-DE" sz="1400" dirty="0">
                <a:solidFill>
                  <a:schemeClr val="tx1"/>
                </a:solidFill>
              </a:rPr>
              <a:t> on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floor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and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has</a:t>
            </a:r>
            <a:r>
              <a:rPr lang="de-DE" sz="1400" dirty="0">
                <a:solidFill>
                  <a:schemeClr val="tx1"/>
                </a:solidFill>
              </a:rPr>
              <a:t> a </a:t>
            </a:r>
            <a:r>
              <a:rPr lang="de-DE" sz="1400" dirty="0" err="1">
                <a:solidFill>
                  <a:schemeClr val="tx1"/>
                </a:solidFill>
              </a:rPr>
              <a:t>deviation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because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poor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pallet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quality</a:t>
            </a:r>
            <a:endParaRPr lang="de-DE" sz="1400" dirty="0">
              <a:solidFill>
                <a:schemeClr val="tx1"/>
              </a:solidFill>
            </a:endParaRPr>
          </a:p>
          <a:p>
            <a:endParaRPr lang="de-DE" sz="1400" dirty="0">
              <a:solidFill>
                <a:schemeClr val="tx1"/>
              </a:solidFill>
            </a:endParaRPr>
          </a:p>
          <a:p>
            <a:pPr marL="243516" indent="-243516">
              <a:buFont typeface="Symbol"/>
              <a:buChar char="Þ"/>
            </a:pPr>
            <a:r>
              <a:rPr lang="de-DE" sz="1400" dirty="0">
                <a:solidFill>
                  <a:schemeClr val="tx1"/>
                </a:solidFill>
              </a:rPr>
              <a:t>Not </a:t>
            </a:r>
            <a:r>
              <a:rPr lang="de-DE" sz="1400" dirty="0" err="1">
                <a:solidFill>
                  <a:schemeClr val="tx1"/>
                </a:solidFill>
              </a:rPr>
              <a:t>possible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store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this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pallet</a:t>
            </a:r>
            <a:endParaRPr lang="de-DE" sz="1400" dirty="0">
              <a:solidFill>
                <a:schemeClr val="tx1"/>
              </a:solidFill>
            </a:endParaRPr>
          </a:p>
          <a:p>
            <a:pPr marL="243516" indent="-243516">
              <a:buFont typeface="Symbol"/>
              <a:buChar char="Þ"/>
            </a:pPr>
            <a:r>
              <a:rPr lang="de-DE" sz="1400" dirty="0" err="1">
                <a:solidFill>
                  <a:schemeClr val="tx1"/>
                </a:solidFill>
              </a:rPr>
              <a:t>We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have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rebuild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it</a:t>
            </a:r>
            <a:r>
              <a:rPr lang="de-DE" sz="1400" dirty="0">
                <a:solidFill>
                  <a:schemeClr val="tx1"/>
                </a:solidFill>
              </a:rPr>
              <a:t/>
            </a:r>
            <a:br>
              <a:rPr lang="de-DE" sz="1400" dirty="0">
                <a:solidFill>
                  <a:schemeClr val="tx1"/>
                </a:solidFill>
              </a:rPr>
            </a:b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9" name="Pfeil nach oben 18"/>
          <p:cNvSpPr/>
          <p:nvPr/>
        </p:nvSpPr>
        <p:spPr bwMode="auto">
          <a:xfrm rot="10800000">
            <a:off x="6598941" y="2274310"/>
            <a:ext cx="347785" cy="408829"/>
          </a:xfrm>
          <a:prstGeom prst="up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defTabSz="779252"/>
            <a:endParaRPr lang="de-DE"/>
          </a:p>
        </p:txBody>
      </p:sp>
      <p:cxnSp>
        <p:nvCxnSpPr>
          <p:cNvPr id="20" name="Gerade Verbindung 19"/>
          <p:cNvCxnSpPr/>
          <p:nvPr/>
        </p:nvCxnSpPr>
        <p:spPr bwMode="auto">
          <a:xfrm flipH="1">
            <a:off x="5504329" y="3333633"/>
            <a:ext cx="2537012" cy="986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39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Excerpts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relevant </a:t>
            </a:r>
            <a:r>
              <a:rPr lang="de-DE" dirty="0" err="1" smtClean="0"/>
              <a:t>delivery-guidelines</a:t>
            </a:r>
            <a:endParaRPr lang="de-DE" dirty="0"/>
          </a:p>
        </p:txBody>
      </p:sp>
      <p:pic>
        <p:nvPicPr>
          <p:cNvPr id="14" name="Picture 2" descr="C:\Users\ffischl\Pictures\Delivery guideli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0" y="609886"/>
            <a:ext cx="6383669" cy="38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76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Excerpts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relevant </a:t>
            </a:r>
            <a:r>
              <a:rPr lang="de-DE" dirty="0" err="1" smtClean="0"/>
              <a:t>delivery-guidelines</a:t>
            </a:r>
            <a:endParaRPr lang="de-DE" dirty="0"/>
          </a:p>
        </p:txBody>
      </p:sp>
      <p:pic>
        <p:nvPicPr>
          <p:cNvPr id="15" name="Picture 3" descr="C:\Users\ffischl\Pictures\Delivery qua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1" y="1224770"/>
            <a:ext cx="6673389" cy="240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62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Excerpt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delivery-guidelines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Marking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articles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pallet</a:t>
            </a:r>
            <a:endParaRPr lang="de-DE" dirty="0"/>
          </a:p>
        </p:txBody>
      </p:sp>
      <p:pic>
        <p:nvPicPr>
          <p:cNvPr id="5" name="Picture 2" descr="C:\Users\ffischl\Pictures\Pall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2" y="894865"/>
            <a:ext cx="5879800" cy="384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62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344705" y="326052"/>
            <a:ext cx="7637929" cy="63643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pallet</a:t>
            </a:r>
            <a:r>
              <a:rPr lang="de-DE" dirty="0"/>
              <a:t> </a:t>
            </a:r>
            <a:r>
              <a:rPr lang="de-DE" dirty="0" smtClean="0"/>
              <a:t>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returnable</a:t>
            </a:r>
            <a:r>
              <a:rPr lang="de-DE" dirty="0"/>
              <a:t> </a:t>
            </a:r>
            <a:r>
              <a:rPr lang="de-DE" dirty="0" err="1"/>
              <a:t>pallet</a:t>
            </a:r>
            <a:r>
              <a:rPr lang="de-DE" dirty="0"/>
              <a:t>)	0.80m * 1.20m</a:t>
            </a:r>
            <a:endParaRPr lang="en-US" dirty="0"/>
          </a:p>
        </p:txBody>
      </p:sp>
      <p:pic>
        <p:nvPicPr>
          <p:cNvPr id="6" name="Picture 2" descr="C:\Users\celsberg\Desktop\grüner 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32"/>
            <a:ext cx="1244499" cy="12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fischl\Pictures\2012-03-14 Palettenbilder\Palettenbilder 0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4588" y="1203767"/>
            <a:ext cx="4742705" cy="19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409551" y="3339868"/>
            <a:ext cx="6512778" cy="110973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effectLst/>
              </a:rPr>
              <a:t>One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way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with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same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size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construction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like</a:t>
            </a:r>
            <a:r>
              <a:rPr lang="de-DE" sz="1400" dirty="0">
                <a:solidFill>
                  <a:schemeClr val="tx1"/>
                </a:solidFill>
                <a:effectLst/>
              </a:rPr>
              <a:t> an euro-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endParaRPr lang="de-DE" sz="2000" dirty="0">
              <a:solidFill>
                <a:schemeClr val="tx1"/>
              </a:solidFill>
              <a:effectLst/>
            </a:endParaRPr>
          </a:p>
          <a:p>
            <a:r>
              <a:rPr lang="de-DE" sz="1100" dirty="0" err="1">
                <a:solidFill>
                  <a:schemeClr val="tx1"/>
                </a:solidFill>
                <a:effectLst/>
              </a:rPr>
              <a:t>Weight</a:t>
            </a:r>
            <a:r>
              <a:rPr lang="de-DE" sz="1100" dirty="0">
                <a:solidFill>
                  <a:schemeClr val="tx1"/>
                </a:solidFill>
                <a:effectLst/>
              </a:rPr>
              <a:t> !!!:</a:t>
            </a:r>
          </a:p>
          <a:p>
            <a:r>
              <a:rPr lang="de-DE" sz="1100" dirty="0">
                <a:solidFill>
                  <a:schemeClr val="tx1"/>
                </a:solidFill>
                <a:effectLst/>
              </a:rPr>
              <a:t>Not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allowed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if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weight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products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to</a:t>
            </a:r>
            <a:r>
              <a:rPr lang="de-DE" sz="1100" dirty="0">
                <a:solidFill>
                  <a:schemeClr val="tx1"/>
                </a:solidFill>
                <a:effectLst/>
              </a:rPr>
              <a:t> heavy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for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storing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them</a:t>
            </a:r>
            <a:r>
              <a:rPr lang="de-DE" sz="1100" dirty="0">
                <a:solidFill>
                  <a:schemeClr val="tx1"/>
                </a:solidFill>
                <a:effectLst/>
              </a:rPr>
              <a:t> in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racks</a:t>
            </a:r>
            <a:r>
              <a:rPr lang="de-DE" sz="1100" dirty="0">
                <a:solidFill>
                  <a:schemeClr val="tx1"/>
                </a:solidFill>
                <a:effectLst/>
              </a:rPr>
              <a:t> (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see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attached</a:t>
            </a:r>
            <a:r>
              <a:rPr lang="de-DE" sz="1100" dirty="0">
                <a:solidFill>
                  <a:schemeClr val="tx1"/>
                </a:solidFill>
                <a:effectLst/>
              </a:rPr>
              <a:t> </a:t>
            </a:r>
            <a:r>
              <a:rPr lang="de-DE" sz="1100" dirty="0" err="1">
                <a:solidFill>
                  <a:schemeClr val="tx1"/>
                </a:solidFill>
                <a:effectLst/>
              </a:rPr>
              <a:t>pictures</a:t>
            </a:r>
            <a:r>
              <a:rPr lang="de-DE" sz="1100" dirty="0">
                <a:solidFill>
                  <a:schemeClr val="tx1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8444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Excerpt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delivery-guidelines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Pallet</a:t>
            </a:r>
            <a:r>
              <a:rPr lang="de-DE" dirty="0"/>
              <a:t> </a:t>
            </a:r>
            <a:r>
              <a:rPr lang="de-DE" dirty="0" err="1"/>
              <a:t>dimensions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endParaRPr lang="de-DE" dirty="0"/>
          </a:p>
        </p:txBody>
      </p:sp>
      <p:pic>
        <p:nvPicPr>
          <p:cNvPr id="4" name="Picture 4" descr="C:\Users\ffischl\Pictures\Pallet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58" y="851648"/>
            <a:ext cx="5296196" cy="392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4970" y="2547510"/>
            <a:ext cx="7935000" cy="1002748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Delivery guidelines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Right and wrong examples</a:t>
            </a: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94970" y="3735161"/>
            <a:ext cx="7945470" cy="954154"/>
          </a:xfrm>
        </p:spPr>
        <p:txBody>
          <a:bodyPr/>
          <a:lstStyle/>
          <a:p>
            <a:r>
              <a:rPr lang="de-DE" dirty="0" smtClean="0"/>
              <a:t>2014</a:t>
            </a:r>
            <a:endParaRPr lang="de-DE" dirty="0"/>
          </a:p>
        </p:txBody>
      </p:sp>
      <p:pic>
        <p:nvPicPr>
          <p:cNvPr id="6" name="Picture 5" descr="INGRAM_Wordmark®_Blu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white">
          <a:xfrm>
            <a:off x="494970" y="1422375"/>
            <a:ext cx="2146965" cy="4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557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Relevante Auszüge aus den IM-Richtlinien für Lieferanten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5645" y="626128"/>
            <a:ext cx="7559484" cy="4044483"/>
          </a:xfrm>
          <a:prstGeom prst="rect">
            <a:avLst/>
          </a:prstGeom>
        </p:spPr>
        <p:txBody>
          <a:bodyPr lIns="77925" tIns="38963" rIns="77925" bIns="38963"/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Anlieferrichtlinien</a:t>
            </a:r>
            <a:r>
              <a:rPr lang="de-DE" sz="1200" b="0" dirty="0">
                <a:solidFill>
                  <a:schemeClr val="tx1"/>
                </a:solidFill>
              </a:rPr>
              <a:t> - 7. Anforderungen an </a:t>
            </a:r>
            <a:r>
              <a:rPr lang="de-DE" sz="1200" b="0" dirty="0" err="1">
                <a:solidFill>
                  <a:schemeClr val="tx1"/>
                </a:solidFill>
              </a:rPr>
              <a:t>Palettenware</a:t>
            </a:r>
            <a:endParaRPr lang="de-DE" sz="12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7.1 </a:t>
            </a:r>
            <a:r>
              <a:rPr lang="de-DE" sz="1000" b="0" dirty="0" err="1">
                <a:solidFill>
                  <a:schemeClr val="tx1"/>
                </a:solidFill>
              </a:rPr>
              <a:t>Palettenmaße</a:t>
            </a:r>
            <a:endParaRPr lang="de-DE" sz="10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Generell sind für den Transport Euro-Flachpaletten (1200 x 800 mm) zu verwenden.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Sollte dies nicht möglich sein, können die Waren alternativ auf Einwegpaletten transportiert werden, sofern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die Maße der Einwegpaletten mit den Maßen von EURO- oder Industriepaletten (1200 x 1000)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übereinstimmen und die bezüglich der </a:t>
            </a:r>
            <a:r>
              <a:rPr lang="de-DE" sz="1000" b="0" dirty="0" smtClean="0">
                <a:solidFill>
                  <a:schemeClr val="tx1"/>
                </a:solidFill>
              </a:rPr>
              <a:t>Einfahröffnung </a:t>
            </a:r>
            <a:r>
              <a:rPr lang="de-DE" sz="1000" b="0" dirty="0">
                <a:solidFill>
                  <a:schemeClr val="tx1"/>
                </a:solidFill>
              </a:rPr>
              <a:t>geltenden Anforderungen, im einzelnen in unserem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Lieferantenhandbuch in Abschnitt 5.1 genannt, erfüllt werden.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Grundmaße von Paletten sind einzuhalten, Überstände unbedingt zu vermeiden.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Die angelieferten Paletten dürfen maximal 2000 mm hoch sein (Produkt inkl. Palette).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7.2 </a:t>
            </a:r>
            <a:r>
              <a:rPr lang="de-DE" sz="1000" b="0" dirty="0" err="1">
                <a:solidFill>
                  <a:schemeClr val="tx1"/>
                </a:solidFill>
              </a:rPr>
              <a:t>Palettenbeschaffenheit</a:t>
            </a:r>
            <a:endParaRPr lang="de-DE" sz="10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Grundsätzlich sind Flachpaletten aus Holz zu verwenden.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Die angelieferten Paletten müssen gebrauchsfähig sein. Beispiele für nicht gebrauchsfähige Paletten sind in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unserem Lieferantenhandbuch in Abschnitt 5.2 beschrieben.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Im Folgenden wird auf die Folgen bei Nichteinhaltung der unter Abschnitt 7.1 genannten Richtlinien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ausdrücklich hingewiesen (zur Bedeutung der verwendeten Schlüssel K1-K3 siehe Abschnitt 9):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• Paletten sind nicht gebrauchsfähig – weisen also Mängel wie in unserem Lieferantenhandbuch in Abschnitt 5.2 beschrieben auf K2 </a:t>
            </a:r>
            <a:r>
              <a:rPr lang="de-DE" sz="1000" b="0" dirty="0">
                <a:solidFill>
                  <a:schemeClr val="tx1"/>
                </a:solidFill>
                <a:sym typeface="Wingdings" pitchFamily="2" charset="2"/>
              </a:rPr>
              <a:t> …</a:t>
            </a:r>
            <a:r>
              <a:rPr lang="de-DE" sz="1000" dirty="0"/>
              <a:t> </a:t>
            </a:r>
            <a:r>
              <a:rPr lang="de-DE" sz="1000" b="0" dirty="0">
                <a:solidFill>
                  <a:schemeClr val="tx1"/>
                </a:solidFill>
              </a:rPr>
              <a:t>K2 Berechnung des entstandenen Mehraufwands gemäß Preisliste</a:t>
            </a:r>
          </a:p>
          <a:p>
            <a:pPr>
              <a:defRPr/>
            </a:pPr>
            <a:endParaRPr lang="de-DE" sz="1000" b="0" kern="0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Lieferantenhandbuch</a:t>
            </a:r>
            <a:r>
              <a:rPr lang="de-DE" sz="1200" b="0" dirty="0">
                <a:solidFill>
                  <a:schemeClr val="tx1"/>
                </a:solidFill>
              </a:rPr>
              <a:t> – 5.2 </a:t>
            </a:r>
            <a:r>
              <a:rPr lang="de-DE" sz="1200" b="0" dirty="0" err="1">
                <a:solidFill>
                  <a:schemeClr val="tx1"/>
                </a:solidFill>
              </a:rPr>
              <a:t>Palettenbeschaffenheit</a:t>
            </a:r>
            <a:endParaRPr lang="de-DE" sz="12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Flachpaletten sind nicht gebrauchsfähig, wenn sie die nachfolgend aufgezählten Schäden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bzw. Mängel aufweisen: 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…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• Es sind offensichtlich unzulässige Bauteile für die Reparatur verwendet worden (zu schmale, zu kurze Bretter oder Klötze)</a:t>
            </a:r>
          </a:p>
          <a:p>
            <a:pPr>
              <a:defRPr/>
            </a:pPr>
            <a:r>
              <a:rPr lang="de-DE" sz="1000" b="0" dirty="0">
                <a:solidFill>
                  <a:schemeClr val="tx1"/>
                </a:solidFill>
              </a:rPr>
              <a:t>• Der Allgemeinzustand der Palette ist so schlecht, dass die Tragfähigkeit nicht mehr gewährleistet ist oder Ladegüter</a:t>
            </a:r>
            <a:br>
              <a:rPr lang="de-DE" sz="1000" b="0" dirty="0">
                <a:solidFill>
                  <a:schemeClr val="tx1"/>
                </a:solidFill>
              </a:rPr>
            </a:br>
            <a:r>
              <a:rPr lang="de-DE" sz="1000" b="0" dirty="0">
                <a:solidFill>
                  <a:schemeClr val="tx1"/>
                </a:solidFill>
              </a:rPr>
              <a:t>  verunreinigt oder beschädigt werden können.</a:t>
            </a:r>
          </a:p>
          <a:p>
            <a:pPr>
              <a:defRPr/>
            </a:pPr>
            <a:endParaRPr lang="de-DE" sz="1200" b="0" dirty="0">
              <a:solidFill>
                <a:schemeClr val="tx1"/>
              </a:solidFill>
              <a:sym typeface="Wingdings" pitchFamily="2" charset="2"/>
            </a:endParaRPr>
          </a:p>
          <a:p>
            <a:pPr>
              <a:defRPr/>
            </a:pPr>
            <a:endParaRPr lang="de-DE" sz="1200" b="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6" name="Interaktive Schaltfläche: Zurückkehren 5">
            <a:hlinkClick r:id="" action="ppaction://hlinkshowjump?jump=lastslideviewed" highlightClick="1"/>
          </p:cNvPr>
          <p:cNvSpPr/>
          <p:nvPr/>
        </p:nvSpPr>
        <p:spPr bwMode="auto">
          <a:xfrm>
            <a:off x="8414226" y="4099629"/>
            <a:ext cx="536330" cy="430823"/>
          </a:xfrm>
          <a:prstGeom prst="actionButtonReturn">
            <a:avLst/>
          </a:prstGeom>
          <a:solidFill>
            <a:schemeClr val="accent2"/>
          </a:solidFill>
          <a:ln w="19050" cap="flat" cmpd="sng" algn="ctr">
            <a:solidFill>
              <a:srgbClr val="E689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77925" tIns="38963" rIns="77925" bIns="38963"/>
          <a:lstStyle/>
          <a:p>
            <a:pPr>
              <a:defRPr/>
            </a:pPr>
            <a:endParaRPr lang="de-DE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66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 txBox="1">
            <a:spLocks/>
          </p:cNvSpPr>
          <p:nvPr/>
        </p:nvSpPr>
        <p:spPr>
          <a:xfrm>
            <a:off x="260349" y="3936425"/>
            <a:ext cx="8609013" cy="707886"/>
          </a:xfrm>
          <a:prstGeom prst="rect">
            <a:avLst/>
          </a:prstGeom>
        </p:spPr>
        <p:txBody>
          <a:bodyPr>
            <a:spAutoFit/>
          </a:bodyPr>
          <a:lstStyle>
            <a:lvl1pPr marL="346075" indent="-346075" algn="l" defTabSz="874713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&lt;"/>
              <a:tabLst>
                <a:tab pos="346075" algn="l"/>
              </a:tabLst>
              <a:defRPr sz="2000" b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14375" indent="-254000" algn="l" defTabSz="874713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–"/>
              <a:tabLst>
                <a:tab pos="346075" algn="l"/>
              </a:tabLst>
              <a:defRPr sz="2000" b="1" baseline="0">
                <a:solidFill>
                  <a:schemeClr val="tx1"/>
                </a:solidFill>
                <a:effectLst/>
                <a:latin typeface="+mn-lt"/>
              </a:defRPr>
            </a:lvl2pPr>
            <a:lvl3pPr marL="1058863" indent="-217488" algn="l" defTabSz="874713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w"/>
              <a:tabLst>
                <a:tab pos="346075" algn="l"/>
              </a:tabLst>
              <a:defRPr sz="2000" baseline="0">
                <a:solidFill>
                  <a:schemeClr val="tx1"/>
                </a:solidFill>
                <a:effectLst/>
                <a:latin typeface="+mn-lt"/>
              </a:defRPr>
            </a:lvl3pPr>
            <a:lvl4pPr marL="1647825" indent="-234950" algn="l" defTabSz="8747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346075" algn="l"/>
              </a:tabLst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119313" indent="-234950" algn="l" defTabSz="8747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effectLst/>
                <a:latin typeface="+mn-lt"/>
              </a:defRPr>
            </a:lvl5pPr>
            <a:lvl6pPr marL="2576513" indent="-234950" algn="l" defTabSz="8747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3033713" indent="-234950" algn="l" defTabSz="8747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490913" indent="-234950" algn="l" defTabSz="8747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948113" indent="-234950" algn="l" defTabSz="87471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Char char="»"/>
              <a:tabLst>
                <a:tab pos="346075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Clr>
                <a:srgbClr val="7F7F7F"/>
              </a:buClr>
              <a:buNone/>
            </a:pPr>
            <a:r>
              <a:rPr lang="en-US" sz="1000" b="0" dirty="0" err="1" smtClean="0">
                <a:solidFill>
                  <a:schemeClr val="bg1"/>
                </a:solidFill>
              </a:rPr>
              <a:t>Bestimmte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Aussagen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dieser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Präsentation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könnten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als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zukunftsbezogen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im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Sinne</a:t>
            </a:r>
            <a:r>
              <a:rPr lang="en-US" sz="1000" b="0" dirty="0" smtClean="0">
                <a:solidFill>
                  <a:schemeClr val="bg1"/>
                </a:solidFill>
              </a:rPr>
              <a:t> des United States Private Securities Litigation Reform Act von 1995 </a:t>
            </a:r>
            <a:r>
              <a:rPr lang="en-US" sz="1000" b="0" dirty="0" err="1" smtClean="0">
                <a:solidFill>
                  <a:schemeClr val="bg1"/>
                </a:solidFill>
              </a:rPr>
              <a:t>gelten</a:t>
            </a:r>
            <a:r>
              <a:rPr lang="en-US" sz="1000" b="0" dirty="0" smtClean="0">
                <a:solidFill>
                  <a:schemeClr val="bg1"/>
                </a:solidFill>
              </a:rPr>
              <a:t>. </a:t>
            </a:r>
            <a:r>
              <a:rPr lang="en-US" sz="1000" b="0" dirty="0" err="1" smtClean="0">
                <a:solidFill>
                  <a:schemeClr val="bg1"/>
                </a:solidFill>
              </a:rPr>
              <a:t>Diese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Aussagen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umfassen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eine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Reihe</a:t>
            </a:r>
            <a:r>
              <a:rPr lang="en-US" sz="1000" b="0" dirty="0" smtClean="0">
                <a:solidFill>
                  <a:schemeClr val="bg1"/>
                </a:solidFill>
              </a:rPr>
              <a:t> von </a:t>
            </a:r>
            <a:r>
              <a:rPr lang="en-US" sz="1000" b="0" dirty="0" err="1" smtClean="0">
                <a:solidFill>
                  <a:schemeClr val="bg1"/>
                </a:solidFill>
              </a:rPr>
              <a:t>Faktoren</a:t>
            </a:r>
            <a:r>
              <a:rPr lang="en-US" sz="1000" b="0" dirty="0" smtClean="0">
                <a:solidFill>
                  <a:schemeClr val="bg1"/>
                </a:solidFill>
              </a:rPr>
              <a:t>, die </a:t>
            </a:r>
            <a:r>
              <a:rPr lang="en-US" sz="1000" b="0" dirty="0" err="1" smtClean="0">
                <a:solidFill>
                  <a:schemeClr val="bg1"/>
                </a:solidFill>
              </a:rPr>
              <a:t>bewirken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könnten</a:t>
            </a:r>
            <a:r>
              <a:rPr lang="en-US" sz="1000" b="0" dirty="0" smtClean="0">
                <a:solidFill>
                  <a:schemeClr val="bg1"/>
                </a:solidFill>
              </a:rPr>
              <a:t>, </a:t>
            </a:r>
            <a:r>
              <a:rPr lang="en-US" sz="1000" b="0" dirty="0" err="1" smtClean="0">
                <a:solidFill>
                  <a:schemeClr val="bg1"/>
                </a:solidFill>
              </a:rPr>
              <a:t>dass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tatsächliche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Unternehmensergebnisse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wesentlich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abweichen</a:t>
            </a:r>
            <a:r>
              <a:rPr lang="en-US" sz="1000" b="0" dirty="0" smtClean="0">
                <a:solidFill>
                  <a:schemeClr val="bg1"/>
                </a:solidFill>
              </a:rPr>
              <a:t>. </a:t>
            </a:r>
            <a:r>
              <a:rPr lang="en-US" sz="1000" b="0" dirty="0" err="1" smtClean="0">
                <a:solidFill>
                  <a:schemeClr val="bg1"/>
                </a:solidFill>
              </a:rPr>
              <a:t>Zusätzliche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Informationen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diese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Faktoren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betreffend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sind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im</a:t>
            </a:r>
            <a:r>
              <a:rPr lang="en-US" sz="1000" b="0" dirty="0" smtClean="0">
                <a:solidFill>
                  <a:schemeClr val="bg1"/>
                </a:solidFill>
              </a:rPr>
              <a:t> „Form 10-K“ 2012 </a:t>
            </a:r>
            <a:r>
              <a:rPr lang="en-US" sz="1000" b="0" dirty="0" err="1" smtClean="0">
                <a:solidFill>
                  <a:schemeClr val="bg1"/>
                </a:solidFill>
              </a:rPr>
              <a:t>Geschäftsbericht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unter</a:t>
            </a:r>
            <a:r>
              <a:rPr lang="en-US" sz="1000" b="0" dirty="0" smtClean="0">
                <a:solidFill>
                  <a:schemeClr val="bg1"/>
                </a:solidFill>
              </a:rPr>
              <a:t> „Item 1A“ </a:t>
            </a:r>
            <a:r>
              <a:rPr lang="en-US" sz="1000" b="0" dirty="0" err="1" smtClean="0">
                <a:solidFill>
                  <a:schemeClr val="bg1"/>
                </a:solidFill>
              </a:rPr>
              <a:t>sowie</a:t>
            </a:r>
            <a:r>
              <a:rPr lang="en-US" sz="1000" b="0" dirty="0" smtClean="0">
                <a:solidFill>
                  <a:schemeClr val="bg1"/>
                </a:solidFill>
              </a:rPr>
              <a:t> in </a:t>
            </a:r>
            <a:r>
              <a:rPr lang="en-US" sz="1000" b="0" dirty="0" err="1" smtClean="0">
                <a:solidFill>
                  <a:schemeClr val="bg1"/>
                </a:solidFill>
              </a:rPr>
              <a:t>zukünftigen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bei</a:t>
            </a:r>
            <a:r>
              <a:rPr lang="en-US" sz="1000" b="0" dirty="0" smtClean="0">
                <a:solidFill>
                  <a:schemeClr val="bg1"/>
                </a:solidFill>
              </a:rPr>
              <a:t> der SEC </a:t>
            </a:r>
            <a:r>
              <a:rPr lang="en-US" sz="1000" b="0" dirty="0" err="1" smtClean="0">
                <a:solidFill>
                  <a:schemeClr val="bg1"/>
                </a:solidFill>
              </a:rPr>
              <a:t>eingereichten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Dokumenten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zu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finden</a:t>
            </a:r>
            <a:r>
              <a:rPr lang="en-US" sz="1000" b="0" dirty="0" smtClean="0">
                <a:solidFill>
                  <a:schemeClr val="bg1"/>
                </a:solidFill>
              </a:rPr>
              <a:t>. </a:t>
            </a:r>
            <a:r>
              <a:rPr lang="en-US" sz="1000" b="0" dirty="0" err="1" smtClean="0">
                <a:solidFill>
                  <a:schemeClr val="bg1"/>
                </a:solidFill>
              </a:rPr>
              <a:t>Kopien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sind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erhältlich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err="1" smtClean="0">
                <a:solidFill>
                  <a:schemeClr val="bg1"/>
                </a:solidFill>
              </a:rPr>
              <a:t>bei</a:t>
            </a:r>
            <a:r>
              <a:rPr lang="en-US" sz="1000" b="0" dirty="0" smtClean="0">
                <a:solidFill>
                  <a:schemeClr val="bg1"/>
                </a:solidFill>
              </a:rPr>
              <a:t> der SEC, </a:t>
            </a:r>
            <a:r>
              <a:rPr lang="en-US" sz="1000" b="0" dirty="0" err="1" smtClean="0">
                <a:solidFill>
                  <a:schemeClr val="bg1"/>
                </a:solidFill>
              </a:rPr>
              <a:t>über</a:t>
            </a:r>
            <a:r>
              <a:rPr lang="en-US" sz="1000" b="0" dirty="0" smtClean="0">
                <a:solidFill>
                  <a:schemeClr val="bg1"/>
                </a:solidFill>
              </a:rPr>
              <a:t> die </a:t>
            </a:r>
            <a:r>
              <a:rPr lang="en-US" sz="1000" b="0" dirty="0" err="1" smtClean="0">
                <a:solidFill>
                  <a:schemeClr val="bg1"/>
                </a:solidFill>
              </a:rPr>
              <a:t>Firmenwebsite</a:t>
            </a:r>
            <a:r>
              <a:rPr lang="en-US" sz="1000" b="0" dirty="0" smtClean="0">
                <a:solidFill>
                  <a:schemeClr val="bg1"/>
                </a:solidFill>
              </a:rPr>
              <a:t> und </a:t>
            </a:r>
            <a:r>
              <a:rPr lang="en-US" sz="1000" b="0" dirty="0" err="1" smtClean="0">
                <a:solidFill>
                  <a:schemeClr val="bg1"/>
                </a:solidFill>
              </a:rPr>
              <a:t>über</a:t>
            </a:r>
            <a:r>
              <a:rPr lang="en-US" sz="1000" b="0" dirty="0" smtClean="0">
                <a:solidFill>
                  <a:schemeClr val="bg1"/>
                </a:solidFill>
              </a:rPr>
              <a:t> Ingram Micro Investor Relations.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81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85363" y="263299"/>
            <a:ext cx="7100049" cy="636435"/>
          </a:xfrm>
        </p:spPr>
        <p:txBody>
          <a:bodyPr>
            <a:normAutofit/>
          </a:bodyPr>
          <a:lstStyle/>
          <a:p>
            <a:r>
              <a:rPr lang="de-DE" dirty="0"/>
              <a:t>Industrial-</a:t>
            </a:r>
            <a:r>
              <a:rPr lang="de-DE" dirty="0" err="1"/>
              <a:t>pallet</a:t>
            </a:r>
            <a:r>
              <a:rPr lang="de-DE" dirty="0"/>
              <a:t>		1.00m * 1.20m</a:t>
            </a:r>
            <a:endParaRPr lang="en-US" dirty="0"/>
          </a:p>
        </p:txBody>
      </p:sp>
      <p:pic>
        <p:nvPicPr>
          <p:cNvPr id="6" name="Picture 2" descr="C:\Users\celsberg\Desktop\grüner 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32"/>
            <a:ext cx="1244499" cy="12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fischl\Pictures\2012-03-14 Palettenbilder\Palettenbilder 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9923" y="1203767"/>
            <a:ext cx="6543395" cy="25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362677" y="3903494"/>
            <a:ext cx="7270335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effectLst/>
              </a:rPr>
              <a:t>Bottom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runners</a:t>
            </a:r>
            <a:r>
              <a:rPr lang="de-DE" sz="1400" dirty="0">
                <a:solidFill>
                  <a:schemeClr val="tx1"/>
                </a:solidFill>
                <a:effectLst/>
              </a:rPr>
              <a:t> on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short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long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side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de-DE" sz="14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it‘s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stable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77707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32963" y="308123"/>
            <a:ext cx="7100049" cy="82143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pallet</a:t>
            </a:r>
            <a:r>
              <a:rPr lang="de-DE" dirty="0"/>
              <a:t> </a:t>
            </a:r>
            <a:r>
              <a:rPr lang="de-DE" dirty="0" smtClean="0"/>
              <a:t> (</a:t>
            </a:r>
            <a:r>
              <a:rPr lang="de-DE" dirty="0"/>
              <a:t>Industrial </a:t>
            </a:r>
            <a:r>
              <a:rPr lang="de-DE" dirty="0" err="1"/>
              <a:t>size</a:t>
            </a:r>
            <a:r>
              <a:rPr lang="de-DE" dirty="0"/>
              <a:t>) 1.00m * 1.20m</a:t>
            </a:r>
            <a:endParaRPr lang="en-US" dirty="0"/>
          </a:p>
        </p:txBody>
      </p:sp>
      <p:pic>
        <p:nvPicPr>
          <p:cNvPr id="6" name="Picture 2" descr="C:\Users\celsberg\Desktop\grüner 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32"/>
            <a:ext cx="1244499" cy="12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ffischl\Pictures\2012-03-14 Palettenbilder\Palettenbilder 0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3604" y="1203767"/>
            <a:ext cx="4930585" cy="19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057837" y="3282246"/>
            <a:ext cx="7082118" cy="94046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effectLst/>
              </a:rPr>
              <a:t>Important</a:t>
            </a:r>
            <a:r>
              <a:rPr lang="de-DE" sz="1400" dirty="0">
                <a:solidFill>
                  <a:schemeClr val="tx1"/>
                </a:solidFill>
                <a:effectLst/>
              </a:rPr>
              <a:t>:</a:t>
            </a:r>
          </a:p>
          <a:p>
            <a:r>
              <a:rPr lang="de-DE" sz="1400" dirty="0">
                <a:solidFill>
                  <a:schemeClr val="tx1"/>
                </a:solidFill>
                <a:effectLst/>
              </a:rPr>
              <a:t>The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 must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always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have</a:t>
            </a:r>
            <a:r>
              <a:rPr lang="de-DE" sz="1400" dirty="0">
                <a:solidFill>
                  <a:schemeClr val="tx1"/>
                </a:solidFill>
                <a:effectLst/>
              </a:rPr>
              <a:t> a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bottom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runner</a:t>
            </a:r>
            <a:r>
              <a:rPr lang="de-DE" sz="1400" dirty="0">
                <a:solidFill>
                  <a:schemeClr val="tx1"/>
                </a:solidFill>
                <a:effectLst/>
              </a:rPr>
              <a:t> on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long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effectLst/>
              </a:rPr>
              <a:t>side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effectLst/>
              </a:rPr>
              <a:t>(1.20m</a:t>
            </a:r>
            <a:r>
              <a:rPr lang="de-DE" sz="1400" dirty="0">
                <a:solidFill>
                  <a:schemeClr val="tx1"/>
                </a:solidFill>
                <a:effectLst/>
              </a:rPr>
              <a:t>)</a:t>
            </a:r>
          </a:p>
          <a:p>
            <a:endParaRPr lang="de-DE" sz="1400" dirty="0">
              <a:solidFill>
                <a:schemeClr val="tx1"/>
              </a:solidFill>
              <a:effectLst/>
            </a:endParaRPr>
          </a:p>
          <a:p>
            <a:r>
              <a:rPr lang="de-DE" sz="1400" dirty="0" err="1">
                <a:solidFill>
                  <a:schemeClr val="tx1"/>
                </a:solidFill>
                <a:effectLst/>
              </a:rPr>
              <a:t>If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bottom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runner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only</a:t>
            </a:r>
            <a:r>
              <a:rPr lang="de-DE" sz="1400" dirty="0">
                <a:solidFill>
                  <a:schemeClr val="tx1"/>
                </a:solidFill>
                <a:effectLst/>
              </a:rPr>
              <a:t> on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short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side</a:t>
            </a:r>
            <a:r>
              <a:rPr lang="de-DE" sz="1400" dirty="0">
                <a:solidFill>
                  <a:schemeClr val="tx1"/>
                </a:solidFill>
                <a:effectLst/>
              </a:rPr>
              <a:t> (1.00m)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400" dirty="0">
                <a:solidFill>
                  <a:schemeClr val="tx1"/>
                </a:solidFill>
                <a:effectLst/>
              </a:rPr>
              <a:t> a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wrong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 type</a:t>
            </a:r>
          </a:p>
        </p:txBody>
      </p:sp>
    </p:spTree>
    <p:extLst>
      <p:ext uri="{BB962C8B-B14F-4D97-AF65-F5344CB8AC3E}">
        <p14:creationId xmlns:p14="http://schemas.microsoft.com/office/powerpoint/2010/main" val="4132015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32963" y="170802"/>
            <a:ext cx="7100049" cy="821430"/>
          </a:xfrm>
        </p:spPr>
        <p:txBody>
          <a:bodyPr>
            <a:normAutofit/>
          </a:bodyPr>
          <a:lstStyle/>
          <a:p>
            <a:r>
              <a:rPr lang="de-DE" dirty="0" err="1"/>
              <a:t>Plastic</a:t>
            </a:r>
            <a:r>
              <a:rPr lang="de-DE" dirty="0"/>
              <a:t> </a:t>
            </a:r>
            <a:r>
              <a:rPr lang="de-DE" dirty="0" err="1" smtClean="0"/>
              <a:t>pallet</a:t>
            </a:r>
            <a:r>
              <a:rPr lang="de-DE" dirty="0" smtClean="0"/>
              <a:t> (</a:t>
            </a:r>
            <a:r>
              <a:rPr lang="de-DE" dirty="0" err="1" smtClean="0"/>
              <a:t>industrial</a:t>
            </a:r>
            <a:r>
              <a:rPr lang="de-DE" dirty="0" smtClean="0"/>
              <a:t> </a:t>
            </a:r>
            <a:r>
              <a:rPr lang="de-DE" dirty="0" err="1"/>
              <a:t>size</a:t>
            </a:r>
            <a:r>
              <a:rPr lang="de-DE" dirty="0"/>
              <a:t> 1.00m * 1.20m)</a:t>
            </a:r>
            <a:endParaRPr lang="en-US" dirty="0"/>
          </a:p>
        </p:txBody>
      </p:sp>
      <p:pic>
        <p:nvPicPr>
          <p:cNvPr id="6" name="Picture 2" descr="C:\Users\celsberg\Desktop\grüner 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32"/>
            <a:ext cx="1244499" cy="12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fischl\Pictures\2012-03-14 Palettenbilder\Palettenbilder 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6855" y="1078260"/>
            <a:ext cx="4757357" cy="205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766889" y="3414002"/>
            <a:ext cx="5749661" cy="112512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effectLst/>
              </a:rPr>
              <a:t>Only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this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construction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a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plastic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allowed</a:t>
            </a:r>
            <a:r>
              <a:rPr lang="de-DE" sz="1400" dirty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de-DE" sz="1400" dirty="0" err="1">
                <a:solidFill>
                  <a:schemeClr val="tx1"/>
                </a:solidFill>
                <a:effectLst/>
              </a:rPr>
              <a:t>Bottom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runner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around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whole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.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Bottom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runner</a:t>
            </a:r>
            <a:r>
              <a:rPr lang="de-DE" sz="1400" dirty="0">
                <a:solidFill>
                  <a:schemeClr val="tx1"/>
                </a:solidFill>
                <a:effectLst/>
              </a:rPr>
              <a:t> must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connected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with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every</a:t>
            </a:r>
            <a:r>
              <a:rPr lang="de-DE" sz="1400" dirty="0">
                <a:solidFill>
                  <a:schemeClr val="tx1"/>
                </a:solidFill>
                <a:effectLst/>
              </a:rPr>
              <a:t> block =&gt;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stability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endParaRPr lang="de-DE" sz="1600" dirty="0">
              <a:solidFill>
                <a:schemeClr val="tx1"/>
              </a:solidFill>
              <a:effectLst/>
            </a:endParaRPr>
          </a:p>
          <a:p>
            <a:r>
              <a:rPr lang="de-DE" sz="900" dirty="0">
                <a:solidFill>
                  <a:schemeClr val="tx1"/>
                </a:solidFill>
                <a:effectLst/>
              </a:rPr>
              <a:t>(</a:t>
            </a:r>
            <a:r>
              <a:rPr lang="de-DE" sz="1000" dirty="0">
                <a:solidFill>
                  <a:schemeClr val="tx1"/>
                </a:solidFill>
                <a:effectLst/>
              </a:rPr>
              <a:t>not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allowed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versions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plastic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pallets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see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next</a:t>
            </a:r>
            <a:r>
              <a:rPr lang="de-DE" sz="10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dirty="0" err="1">
                <a:solidFill>
                  <a:schemeClr val="tx1"/>
                </a:solidFill>
                <a:effectLst/>
              </a:rPr>
              <a:t>slide</a:t>
            </a:r>
            <a:r>
              <a:rPr lang="de-DE" sz="1000" dirty="0">
                <a:solidFill>
                  <a:schemeClr val="tx1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16989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32963" y="170802"/>
            <a:ext cx="7100049" cy="821430"/>
          </a:xfrm>
        </p:spPr>
        <p:txBody>
          <a:bodyPr>
            <a:normAutofit/>
          </a:bodyPr>
          <a:lstStyle/>
          <a:p>
            <a:r>
              <a:rPr lang="de-DE" dirty="0" err="1"/>
              <a:t>Plastic-pallet</a:t>
            </a:r>
            <a:endParaRPr lang="en-US" dirty="0"/>
          </a:p>
        </p:txBody>
      </p:sp>
      <p:pic>
        <p:nvPicPr>
          <p:cNvPr id="7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6" y="70833"/>
            <a:ext cx="957953" cy="9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fischl\Pictures\Kunststoffpalett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0920" y="1014903"/>
            <a:ext cx="5531221" cy="211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425391" y="3501265"/>
            <a:ext cx="7386917" cy="81735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effectLst/>
              </a:rPr>
              <a:t>This </a:t>
            </a:r>
            <a:r>
              <a:rPr lang="de-DE" sz="1600" dirty="0" err="1">
                <a:solidFill>
                  <a:schemeClr val="tx1"/>
                </a:solidFill>
                <a:effectLst/>
              </a:rPr>
              <a:t>construction</a:t>
            </a:r>
            <a:r>
              <a:rPr lang="de-DE" sz="1600" dirty="0">
                <a:solidFill>
                  <a:schemeClr val="tx1"/>
                </a:solidFill>
                <a:effectLst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600" dirty="0">
                <a:solidFill>
                  <a:schemeClr val="tx1"/>
                </a:solidFill>
                <a:effectLst/>
              </a:rPr>
              <a:t> a </a:t>
            </a:r>
            <a:r>
              <a:rPr lang="de-DE" sz="1600" dirty="0" err="1">
                <a:solidFill>
                  <a:schemeClr val="tx1"/>
                </a:solidFill>
                <a:effectLst/>
              </a:rPr>
              <a:t>plastic</a:t>
            </a:r>
            <a:r>
              <a:rPr lang="de-DE" sz="1600" dirty="0">
                <a:solidFill>
                  <a:schemeClr val="tx1"/>
                </a:solidFill>
                <a:effectLst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600" dirty="0">
                <a:solidFill>
                  <a:schemeClr val="tx1"/>
                </a:solidFill>
                <a:effectLst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</a:rPr>
              <a:t>is</a:t>
            </a:r>
            <a:r>
              <a:rPr lang="de-DE" sz="1600" dirty="0">
                <a:solidFill>
                  <a:schemeClr val="tx1"/>
                </a:solidFill>
                <a:effectLst/>
              </a:rPr>
              <a:t> not </a:t>
            </a:r>
            <a:r>
              <a:rPr lang="de-DE" sz="1600" dirty="0" err="1">
                <a:solidFill>
                  <a:schemeClr val="tx1"/>
                </a:solidFill>
                <a:effectLst/>
              </a:rPr>
              <a:t>allowed</a:t>
            </a:r>
            <a:r>
              <a:rPr lang="de-DE" sz="1600" dirty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de-DE" sz="1600" dirty="0">
                <a:solidFill>
                  <a:schemeClr val="tx1"/>
                </a:solidFill>
                <a:effectLst/>
              </a:rPr>
              <a:t>Problem: </a:t>
            </a:r>
            <a:r>
              <a:rPr lang="de-DE" sz="1600" dirty="0" err="1">
                <a:solidFill>
                  <a:schemeClr val="tx1"/>
                </a:solidFill>
                <a:effectLst/>
              </a:rPr>
              <a:t>stability</a:t>
            </a:r>
            <a:endParaRPr lang="de-DE" sz="1600" dirty="0">
              <a:solidFill>
                <a:schemeClr val="tx1"/>
              </a:solidFill>
              <a:effectLst/>
            </a:endParaRPr>
          </a:p>
          <a:p>
            <a:r>
              <a:rPr lang="de-DE" sz="1600" dirty="0">
                <a:solidFill>
                  <a:schemeClr val="tx1"/>
                </a:solidFill>
                <a:effectLst/>
              </a:rPr>
              <a:t>=&gt; </a:t>
            </a:r>
            <a:r>
              <a:rPr lang="de-DE" sz="1600" dirty="0" err="1">
                <a:solidFill>
                  <a:schemeClr val="tx1"/>
                </a:solidFill>
                <a:effectLst/>
              </a:rPr>
              <a:t>has</a:t>
            </a:r>
            <a:r>
              <a:rPr lang="de-DE" sz="1600" dirty="0">
                <a:solidFill>
                  <a:schemeClr val="tx1"/>
                </a:solidFill>
                <a:effectLst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</a:rPr>
              <a:t>no</a:t>
            </a:r>
            <a:r>
              <a:rPr lang="de-DE" sz="1600" dirty="0">
                <a:solidFill>
                  <a:schemeClr val="tx1"/>
                </a:solidFill>
                <a:effectLst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</a:rPr>
              <a:t>bottom</a:t>
            </a:r>
            <a:r>
              <a:rPr lang="de-DE" sz="1600" dirty="0">
                <a:solidFill>
                  <a:schemeClr val="tx1"/>
                </a:solidFill>
                <a:effectLst/>
              </a:rPr>
              <a:t> </a:t>
            </a:r>
            <a:r>
              <a:rPr lang="de-DE" sz="1600" dirty="0" err="1">
                <a:solidFill>
                  <a:schemeClr val="tx1"/>
                </a:solidFill>
                <a:effectLst/>
              </a:rPr>
              <a:t>runner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29584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32963" y="170802"/>
            <a:ext cx="7100049" cy="82143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Pallet</a:t>
            </a:r>
            <a:r>
              <a:rPr lang="de-DE" dirty="0"/>
              <a:t> type</a:t>
            </a:r>
            <a:br>
              <a:rPr lang="de-DE" dirty="0"/>
            </a:br>
            <a:r>
              <a:rPr lang="de-DE" dirty="0"/>
              <a:t>,,</a:t>
            </a:r>
            <a:r>
              <a:rPr lang="de-DE" dirty="0" err="1"/>
              <a:t>american</a:t>
            </a:r>
            <a:r>
              <a:rPr lang="de-DE" dirty="0"/>
              <a:t> </a:t>
            </a:r>
            <a:r>
              <a:rPr lang="de-DE" dirty="0" err="1"/>
              <a:t>pallet</a:t>
            </a:r>
            <a:r>
              <a:rPr lang="de-DE" dirty="0"/>
              <a:t> type‘‘</a:t>
            </a:r>
            <a:endParaRPr lang="en-US" dirty="0"/>
          </a:p>
        </p:txBody>
      </p:sp>
      <p:pic>
        <p:nvPicPr>
          <p:cNvPr id="7" name="Picture 3" descr="C:\Users\celsberg\Downloads\MC9004325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1" y="70833"/>
            <a:ext cx="957953" cy="9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fischl\Pictures\2012-03-14 Palettenbilder\Palettenbilder 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7255" y="1165416"/>
            <a:ext cx="4302635" cy="168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482975" y="3012159"/>
            <a:ext cx="6329079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 err="1">
                <a:solidFill>
                  <a:schemeClr val="tx1"/>
                </a:solidFill>
                <a:effectLst/>
              </a:rPr>
              <a:t>Although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this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-type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has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right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size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it‘s</a:t>
            </a:r>
            <a:r>
              <a:rPr lang="de-DE" sz="1400" dirty="0">
                <a:solidFill>
                  <a:schemeClr val="tx1"/>
                </a:solidFill>
                <a:effectLst/>
              </a:rPr>
              <a:t> 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usable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because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construction</a:t>
            </a:r>
            <a:r>
              <a:rPr lang="de-DE" sz="1400" dirty="0">
                <a:solidFill>
                  <a:schemeClr val="tx1"/>
                </a:solidFill>
                <a:effectLst/>
              </a:rPr>
              <a:t> (not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same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like</a:t>
            </a:r>
            <a:r>
              <a:rPr lang="de-DE" sz="1400" dirty="0">
                <a:solidFill>
                  <a:schemeClr val="tx1"/>
                </a:solidFill>
                <a:effectLst/>
              </a:rPr>
              <a:t> an Euro-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)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82975" y="3520319"/>
            <a:ext cx="5711197" cy="141751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effectLst/>
              </a:rPr>
              <a:t>Problems:</a:t>
            </a: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No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bottom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runner</a:t>
            </a:r>
            <a:r>
              <a:rPr lang="de-DE" sz="1400" dirty="0">
                <a:solidFill>
                  <a:schemeClr val="tx1"/>
                </a:solidFill>
                <a:effectLst/>
              </a:rPr>
              <a:t> on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long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side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Too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small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access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openings</a:t>
            </a:r>
            <a:r>
              <a:rPr lang="de-DE" sz="1400" dirty="0">
                <a:solidFill>
                  <a:schemeClr val="tx1"/>
                </a:solidFill>
                <a:effectLst/>
              </a:rPr>
              <a:t> on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long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side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of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-type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doesn‘t</a:t>
            </a:r>
            <a:r>
              <a:rPr lang="de-DE" sz="1400" dirty="0">
                <a:solidFill>
                  <a:schemeClr val="tx1"/>
                </a:solidFill>
                <a:effectLst/>
              </a:rPr>
              <a:t> fit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with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the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picking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modul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and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pallet</a:t>
            </a:r>
            <a:r>
              <a:rPr lang="de-DE" sz="1400" dirty="0"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conveyer</a:t>
            </a:r>
            <a:endParaRPr lang="de-DE" sz="1400" dirty="0">
              <a:solidFill>
                <a:schemeClr val="tx1"/>
              </a:solidFill>
              <a:effectLst/>
            </a:endParaRPr>
          </a:p>
          <a:p>
            <a:pPr marL="292219" indent="-292219">
              <a:buFontTx/>
              <a:buChar char="-"/>
            </a:pPr>
            <a:endParaRPr lang="de-DE" sz="17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86421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2007_na">
  <a:themeElements>
    <a:clrScheme name="New Logo">
      <a:dk1>
        <a:srgbClr val="000000"/>
      </a:dk1>
      <a:lt1>
        <a:srgbClr val="FFFFFF"/>
      </a:lt1>
      <a:dk2>
        <a:srgbClr val="6E6E6E"/>
      </a:dk2>
      <a:lt2>
        <a:srgbClr val="D8D8D8"/>
      </a:lt2>
      <a:accent1>
        <a:srgbClr val="0077D4"/>
      </a:accent1>
      <a:accent2>
        <a:srgbClr val="79C6FF"/>
      </a:accent2>
      <a:accent3>
        <a:srgbClr val="828282"/>
      </a:accent3>
      <a:accent4>
        <a:srgbClr val="C00000"/>
      </a:accent4>
      <a:accent5>
        <a:srgbClr val="004376"/>
      </a:accent5>
      <a:accent6>
        <a:srgbClr val="001626"/>
      </a:accent6>
      <a:hlink>
        <a:srgbClr val="0077D4"/>
      </a:hlink>
      <a:folHlink>
        <a:srgbClr val="0077D4"/>
      </a:folHlink>
    </a:clrScheme>
    <a:fontScheme name="IM2007_n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DE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solidFill>
              <a:schemeClr val="tx1"/>
            </a:solidFill>
            <a:effectLst/>
          </a:defRPr>
        </a:defPPr>
      </a:lstStyle>
    </a:txDef>
  </a:objectDefaults>
  <a:extraClrSchemeLst>
    <a:extraClrScheme>
      <a:clrScheme name="link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slide 8">
        <a:dk1>
          <a:srgbClr val="000000"/>
        </a:dk1>
        <a:lt1>
          <a:srgbClr val="FFFFFF"/>
        </a:lt1>
        <a:dk2>
          <a:srgbClr val="0C157A"/>
        </a:dk2>
        <a:lt2>
          <a:srgbClr val="CCCCCC"/>
        </a:lt2>
        <a:accent1>
          <a:srgbClr val="9EC6E8"/>
        </a:accent1>
        <a:accent2>
          <a:srgbClr val="FFDB75"/>
        </a:accent2>
        <a:accent3>
          <a:srgbClr val="FFFFFF"/>
        </a:accent3>
        <a:accent4>
          <a:srgbClr val="000000"/>
        </a:accent4>
        <a:accent5>
          <a:srgbClr val="CCDFF2"/>
        </a:accent5>
        <a:accent6>
          <a:srgbClr val="E7C669"/>
        </a:accent6>
        <a:hlink>
          <a:srgbClr val="82A35B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Filter xmlns="8b0388fd-981f-432b-8680-dc491457cdae">
      <Value>Aktuelle Informationen</Value>
    </Filter>
    <Beschreibung xmlns="7bb1da28-56c2-4d1f-9a22-21cd38903bc5" xsi:nil="true"/>
    <Audienc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16081F7CD939458F505996FD5ED4A4" ma:contentTypeVersion="53" ma:contentTypeDescription="Ein neues Dokument erstellen." ma:contentTypeScope="" ma:versionID="5d11e80584dbd61170d7dbb1f9c8df50">
  <xsd:schema xmlns:xsd="http://www.w3.org/2001/XMLSchema" xmlns:p="http://schemas.microsoft.com/office/2006/metadata/properties" xmlns:ns1="http://schemas.microsoft.com/sharepoint/v3" xmlns:ns2="7bb1da28-56c2-4d1f-9a22-21cd38903bc5" xmlns:ns3="8b0388fd-981f-432b-8680-dc491457cdae" targetNamespace="http://schemas.microsoft.com/office/2006/metadata/properties" ma:root="true" ma:fieldsID="0ccfa979a7137a06e3a52207b76c498d" ns1:_="" ns2:_="" ns3:_="">
    <xsd:import namespace="http://schemas.microsoft.com/sharepoint/v3"/>
    <xsd:import namespace="7bb1da28-56c2-4d1f-9a22-21cd38903bc5"/>
    <xsd:import namespace="8b0388fd-981f-432b-8680-dc491457cdae"/>
    <xsd:element name="properties">
      <xsd:complexType>
        <xsd:sequence>
          <xsd:element name="documentManagement">
            <xsd:complexType>
              <xsd:all>
                <xsd:element ref="ns2:Beschreibung" minOccurs="0"/>
                <xsd:element ref="ns1:Audience" minOccurs="0"/>
                <xsd:element ref="ns3:Filt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Audience" ma:index="3" nillable="true" ma:displayName="Zielgruppen" ma:description="" ma:internalName="Audience" ma:readOnly="fals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7bb1da28-56c2-4d1f-9a22-21cd38903bc5" elementFormDefault="qualified">
    <xsd:import namespace="http://schemas.microsoft.com/office/2006/documentManagement/types"/>
    <xsd:element name="Beschreibung" ma:index="2" nillable="true" ma:displayName="Beschreibung" ma:internalName="Beschreibung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8b0388fd-981f-432b-8680-dc491457cdae" elementFormDefault="qualified">
    <xsd:import namespace="http://schemas.microsoft.com/office/2006/documentManagement/types"/>
    <xsd:element name="Filter" ma:index="11" nillable="true" ma:displayName="Filter" ma:internalName="Filt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ktuelle Informationen"/>
                    <xsd:enumeration value="Centralized Services-Straubing"/>
                    <xsd:enumeration value="CorpCom Startseite"/>
                    <xsd:enumeration value="Datenschutz-Aktuelle Informationen"/>
                    <xsd:enumeration value="Datenschutz-Schulungsunterlagen"/>
                    <xsd:enumeration value="Greateplace"/>
                    <xsd:enumeration value="HR-Benefits"/>
                    <xsd:enumeration value="HR-CC_Unfall"/>
                    <xsd:enumeration value="HR-Führungsvereinbarungen"/>
                    <xsd:enumeration value="HR-Sozialleistungen"/>
                    <xsd:enumeration value="HR-Social Media Guidelines"/>
                    <xsd:enumeration value="MARCOM-Absatzmarketing"/>
                    <xsd:enumeration value="MARCOM-DigitalSignage"/>
                    <xsd:enumeration value="Six Sigma"/>
                    <xsd:enumeration value="Speiseplan-Straubing"/>
                    <xsd:enumeration value="LUD1"/>
                    <xsd:enumeration value="LUD2"/>
                    <xsd:enumeration value="LUD3"/>
                    <xsd:enumeration value="LUD4"/>
                    <xsd:enumeration value="Travel Management-News"/>
                    <xsd:enumeration value="Travel Management-WichtigeUnterlagen"/>
                    <xsd:enumeration value="Policies"/>
                    <xsd:enumeration value="Verfahrensanweisung"/>
                    <xsd:enumeration value="JustScan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 ma:readOnly="tru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83D192F-EF4F-4E28-9C05-A518801A1292}">
  <ds:schemaRefs>
    <ds:schemaRef ds:uri="http://schemas.openxmlformats.org/package/2006/metadata/core-properties"/>
    <ds:schemaRef ds:uri="http://schemas.microsoft.com/office/2006/metadata/properties"/>
    <ds:schemaRef ds:uri="8b0388fd-981f-432b-8680-dc491457cdae"/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3"/>
    <ds:schemaRef ds:uri="7bb1da28-56c2-4d1f-9a22-21cd38903bc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68DE0B-1534-40D4-907D-A0176D5C12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A426EA-432D-46DA-9100-7325D9F7E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b1da28-56c2-4d1f-9a22-21cd38903bc5"/>
    <ds:schemaRef ds:uri="8b0388fd-981f-432b-8680-dc491457cda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im2007_na</Template>
  <TotalTime>0</TotalTime>
  <Pages>3</Pages>
  <Words>1451</Words>
  <Application>Microsoft Office PowerPoint</Application>
  <PresentationFormat>Bildschirmpräsentation (16:9)</PresentationFormat>
  <Paragraphs>260</Paragraphs>
  <Slides>43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im2007_na</vt:lpstr>
      <vt:lpstr>Delivery guidelines  Right and wrong examples</vt:lpstr>
      <vt:lpstr>Contents</vt:lpstr>
      <vt:lpstr>Euro-Pallet  0.80m * 1.20m</vt:lpstr>
      <vt:lpstr>One way pallet  (no returnable pallet) 0.80m * 1.20m</vt:lpstr>
      <vt:lpstr>Industrial-pallet  1.00m * 1.20m</vt:lpstr>
      <vt:lpstr>One way pallet  (Industrial size) 1.00m * 1.20m</vt:lpstr>
      <vt:lpstr>Plastic pallet (industrial size 1.00m * 1.20m)</vt:lpstr>
      <vt:lpstr>Plastic-pallet</vt:lpstr>
      <vt:lpstr>Wrong Pallet type ,,american pallet type‘‘</vt:lpstr>
      <vt:lpstr>Wrong Pallet type ,,american pallet type‘‘</vt:lpstr>
      <vt:lpstr>Wrong Pallet type ,,pressboard-pallet‘‘</vt:lpstr>
      <vt:lpstr>Metall-pallet</vt:lpstr>
      <vt:lpstr>Styrofoam-pallet</vt:lpstr>
      <vt:lpstr>Carton-pallets</vt:lpstr>
      <vt:lpstr>Common information concerning pallets</vt:lpstr>
      <vt:lpstr>Pallet sizes </vt:lpstr>
      <vt:lpstr>Pallet height</vt:lpstr>
      <vt:lpstr>Exception Pallet height and pallet size</vt:lpstr>
      <vt:lpstr>Pallet-wrapping</vt:lpstr>
      <vt:lpstr>Delivery of more than 15 cartons</vt:lpstr>
      <vt:lpstr>Products jut out of the pallet Products hang over the edge of the pallet</vt:lpstr>
      <vt:lpstr>Condition of pallets</vt:lpstr>
      <vt:lpstr>Marking of mixed pallets</vt:lpstr>
      <vt:lpstr>SN-Barcode Lists on full-pallets</vt:lpstr>
      <vt:lpstr>Marking of mixed boxes</vt:lpstr>
      <vt:lpstr>Missing EAN/VPN on the  Single Unit</vt:lpstr>
      <vt:lpstr>Missing EAN/VPN on the Case</vt:lpstr>
      <vt:lpstr>EAN/VPN not usable</vt:lpstr>
      <vt:lpstr>Serial-number marking of Single Units</vt:lpstr>
      <vt:lpstr>Serial-number marking of Cases</vt:lpstr>
      <vt:lpstr>Deficient loading quality</vt:lpstr>
      <vt:lpstr>Attachment  Examples of risks by using wrong pallets  Excerpts from the delivery-guidelines</vt:lpstr>
      <vt:lpstr>Examples of risks by using wrong pallets</vt:lpstr>
      <vt:lpstr>Examples of risks by using wrong pallets</vt:lpstr>
      <vt:lpstr>Examples of risks by using wrong pallets</vt:lpstr>
      <vt:lpstr>Worst-case</vt:lpstr>
      <vt:lpstr>Excerpts from the relevant delivery-guidelines</vt:lpstr>
      <vt:lpstr>Excerpts from the relevant delivery-guidelines</vt:lpstr>
      <vt:lpstr>Excerpt of the delivery-guidelines Marking of the articles and the pallet</vt:lpstr>
      <vt:lpstr>Excerpt of the delivery-guidelines Pallet dimensions and construction</vt:lpstr>
      <vt:lpstr>Delivery guidelines  Right and wrong examples</vt:lpstr>
      <vt:lpstr>Relevante Auszüge aus den IM-Richtlinien für Lieferanten</vt:lpstr>
      <vt:lpstr>PowerPoint-Präsentation</vt:lpstr>
    </vt:vector>
  </TitlesOfParts>
  <Company>Ingram Micro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Masterlayout_Powerpoint</dc:title>
  <dc:creator>Not For Resale</dc:creator>
  <cp:lastModifiedBy>Schreiner, Lisa</cp:lastModifiedBy>
  <cp:revision>782</cp:revision>
  <cp:lastPrinted>2014-06-06T23:06:26Z</cp:lastPrinted>
  <dcterms:created xsi:type="dcterms:W3CDTF">2010-06-17T18:50:27Z</dcterms:created>
  <dcterms:modified xsi:type="dcterms:W3CDTF">2014-09-30T11:15:04Z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0x0101004616081F7CD939458F505996FD5ED4A4</vt:lpwstr>
  </property>
  <property fmtid="{D5CDD505-2E9C-101B-9397-08002B2CF9AE}" pid="3" name="Modified Date">
    <vt:lpwstr>2014-06-09T07:00:00+00:00</vt:lpwstr>
  </property>
  <property fmtid="{D5CDD505-2E9C-101B-9397-08002B2CF9AE}" pid="4" name="Description0">
    <vt:lpwstr>PowerPoint template new logo 6.2014</vt:lpwstr>
  </property>
</Properties>
</file>